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77" r:id="rId2"/>
    <p:sldId id="345" r:id="rId3"/>
    <p:sldId id="560" r:id="rId4"/>
    <p:sldId id="561" r:id="rId5"/>
    <p:sldId id="570" r:id="rId6"/>
    <p:sldId id="569" r:id="rId7"/>
    <p:sldId id="571" r:id="rId8"/>
    <p:sldId id="564" r:id="rId9"/>
    <p:sldId id="565" r:id="rId10"/>
    <p:sldId id="440" r:id="rId11"/>
    <p:sldId id="568" r:id="rId12"/>
    <p:sldId id="556" r:id="rId13"/>
    <p:sldId id="542" r:id="rId14"/>
    <p:sldId id="566" r:id="rId15"/>
    <p:sldId id="567" r:id="rId16"/>
    <p:sldId id="510" r:id="rId17"/>
    <p:sldId id="549" r:id="rId18"/>
    <p:sldId id="555" r:id="rId19"/>
    <p:sldId id="531" r:id="rId20"/>
    <p:sldId id="553" r:id="rId21"/>
    <p:sldId id="554" r:id="rId22"/>
    <p:sldId id="559" r:id="rId23"/>
    <p:sldId id="558" r:id="rId24"/>
    <p:sldId id="545" r:id="rId25"/>
  </p:sldIdLst>
  <p:sldSz cx="9144000" cy="6858000" type="screen4x3"/>
  <p:notesSz cx="7010400" cy="9296400"/>
  <p:defaultTextStyle>
    <a:defPPr>
      <a:defRPr lang="en-US"/>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CCECFF"/>
    <a:srgbClr val="000030"/>
    <a:srgbClr val="FFCC00"/>
    <a:srgbClr val="800000"/>
    <a:srgbClr val="CC0000"/>
    <a:srgbClr val="003399"/>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9027" autoAdjust="0"/>
    <p:restoredTop sz="94660" autoAdjust="0"/>
  </p:normalViewPr>
  <p:slideViewPr>
    <p:cSldViewPr snapToGrid="0">
      <p:cViewPr varScale="1">
        <p:scale>
          <a:sx n="84" d="100"/>
          <a:sy n="84" d="100"/>
        </p:scale>
        <p:origin x="-876" y="-78"/>
      </p:cViewPr>
      <p:guideLst>
        <p:guide orient="horz" pos="551"/>
        <p:guide orient="horz" pos="953"/>
        <p:guide orient="horz" pos="4299"/>
        <p:guide orient="horz" pos="1978"/>
        <p:guide pos="329"/>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1122"/>
    </p:cViewPr>
  </p:sorterViewPr>
  <p:notesViewPr>
    <p:cSldViewPr snapToGrid="0">
      <p:cViewPr varScale="1">
        <p:scale>
          <a:sx n="82" d="100"/>
          <a:sy n="82" d="100"/>
        </p:scale>
        <p:origin x="-1974" y="-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slide" Target="slides/slide9.xml"/><Relationship Id="rId1"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439738" y="0"/>
            <a:ext cx="5394325" cy="428625"/>
          </a:xfrm>
          <a:prstGeom prst="rect">
            <a:avLst/>
          </a:prstGeom>
          <a:noFill/>
          <a:ln w="9525">
            <a:noFill/>
            <a:miter lim="800000"/>
            <a:headEnd/>
            <a:tailEnd/>
          </a:ln>
          <a:effectLst/>
        </p:spPr>
        <p:txBody>
          <a:bodyPr vert="horz" wrap="square" lIns="92847" tIns="46423" rIns="92847" bIns="46423" numCol="1" anchor="t" anchorCtr="0" compatLnSpc="1">
            <a:prstTxWarp prst="textNoShape">
              <a:avLst/>
            </a:prstTxWarp>
          </a:bodyPr>
          <a:lstStyle>
            <a:lvl1pPr algn="ctr" defTabSz="928688">
              <a:defRPr sz="1400" b="1" dirty="0" smtClean="0"/>
            </a:lvl1pPr>
          </a:lstStyle>
          <a:p>
            <a:pPr>
              <a:defRPr/>
            </a:pPr>
            <a:r>
              <a:rPr lang="en-US"/>
              <a:t>Federal Women Program </a:t>
            </a:r>
            <a:r>
              <a:rPr lang="en-US" err="1"/>
              <a:t>Program</a:t>
            </a:r>
            <a:r>
              <a:rPr lang="en-US"/>
              <a:t> – Chicago</a:t>
            </a:r>
          </a:p>
          <a:p>
            <a:pPr>
              <a:defRPr/>
            </a:pPr>
            <a:r>
              <a:rPr lang="en-US"/>
              <a:t>October 20, 2010</a:t>
            </a:r>
            <a:endParaRPr lang="en-US"/>
          </a:p>
        </p:txBody>
      </p:sp>
      <p:sp>
        <p:nvSpPr>
          <p:cNvPr id="51204" name="Rectangle 4"/>
          <p:cNvSpPr>
            <a:spLocks noGrp="1" noChangeArrowheads="1"/>
          </p:cNvSpPr>
          <p:nvPr>
            <p:ph type="ftr" sz="quarter" idx="2"/>
          </p:nvPr>
        </p:nvSpPr>
        <p:spPr bwMode="auto">
          <a:xfrm>
            <a:off x="254000" y="8693150"/>
            <a:ext cx="3832225" cy="334963"/>
          </a:xfrm>
          <a:prstGeom prst="rect">
            <a:avLst/>
          </a:prstGeom>
          <a:noFill/>
          <a:ln w="9525">
            <a:noFill/>
            <a:miter lim="800000"/>
            <a:headEnd/>
            <a:tailEnd/>
          </a:ln>
          <a:effectLst/>
        </p:spPr>
        <p:txBody>
          <a:bodyPr vert="horz" wrap="square" lIns="92847" tIns="46423" rIns="92847" bIns="46423" numCol="1" anchor="b" anchorCtr="0" compatLnSpc="1">
            <a:prstTxWarp prst="textNoShape">
              <a:avLst/>
            </a:prstTxWarp>
          </a:bodyPr>
          <a:lstStyle>
            <a:lvl1pPr defTabSz="928688">
              <a:defRPr sz="1200" b="1" dirty="0" smtClean="0"/>
            </a:lvl1pPr>
          </a:lstStyle>
          <a:p>
            <a:pPr>
              <a:defRPr/>
            </a:pPr>
            <a:r>
              <a:rPr lang="en-US"/>
              <a:t>Facilitator: Kimberly Bandy, TSA FWP Manager</a:t>
            </a:r>
            <a:endParaRPr lang="en-US"/>
          </a:p>
        </p:txBody>
      </p:sp>
      <p:sp>
        <p:nvSpPr>
          <p:cNvPr id="51205"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2847" tIns="46423" rIns="92847" bIns="46423" numCol="1" anchor="b" anchorCtr="0" compatLnSpc="1">
            <a:prstTxWarp prst="textNoShape">
              <a:avLst/>
            </a:prstTxWarp>
          </a:bodyPr>
          <a:lstStyle>
            <a:lvl1pPr algn="r" defTabSz="928688">
              <a:defRPr sz="1200"/>
            </a:lvl1pPr>
          </a:lstStyle>
          <a:p>
            <a:pPr>
              <a:defRPr/>
            </a:pPr>
            <a:fld id="{569F4A91-43C8-407A-8380-2FE125789307}"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847" tIns="46423" rIns="92847" bIns="46423" numCol="1" anchor="t" anchorCtr="0" compatLnSpc="1">
            <a:prstTxWarp prst="textNoShape">
              <a:avLst/>
            </a:prstTxWarp>
          </a:bodyPr>
          <a:lstStyle>
            <a:lvl1pPr defTabSz="928688">
              <a:defRPr sz="1200"/>
            </a:lvl1pPr>
          </a:lstStyle>
          <a:p>
            <a:pPr>
              <a:defRPr/>
            </a:pPr>
            <a:endParaRPr lang="en-US"/>
          </a:p>
        </p:txBody>
      </p:sp>
      <p:sp>
        <p:nvSpPr>
          <p:cNvPr id="129027"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2847" tIns="46423" rIns="92847" bIns="46423" numCol="1" anchor="t" anchorCtr="0" compatLnSpc="1">
            <a:prstTxWarp prst="textNoShape">
              <a:avLst/>
            </a:prstTxWarp>
          </a:bodyPr>
          <a:lstStyle>
            <a:lvl1pPr algn="r" defTabSz="928688">
              <a:defRPr sz="1200"/>
            </a:lvl1pPr>
          </a:lstStyle>
          <a:p>
            <a:pPr>
              <a:defRPr/>
            </a:pPr>
            <a:endParaRPr lang="en-US"/>
          </a:p>
        </p:txBody>
      </p:sp>
      <p:sp>
        <p:nvSpPr>
          <p:cNvPr id="27652" name="Rectangle 4"/>
          <p:cNvSpPr>
            <a:spLocks noChangeArrowheads="1" noTextEdit="1"/>
          </p:cNvSpPr>
          <p:nvPr>
            <p:ph type="sldImg" idx="2"/>
          </p:nvPr>
        </p:nvSpPr>
        <p:spPr bwMode="auto">
          <a:xfrm>
            <a:off x="1185863" y="698500"/>
            <a:ext cx="4648200" cy="3484563"/>
          </a:xfrm>
          <a:prstGeom prst="rect">
            <a:avLst/>
          </a:prstGeom>
          <a:noFill/>
          <a:ln w="9525">
            <a:solidFill>
              <a:srgbClr val="000000"/>
            </a:solidFill>
            <a:miter lim="800000"/>
            <a:headEnd/>
            <a:tailEnd/>
          </a:ln>
        </p:spPr>
      </p:sp>
      <p:sp>
        <p:nvSpPr>
          <p:cNvPr id="129029" name="Rectangle 5"/>
          <p:cNvSpPr>
            <a:spLocks noGrp="1" noChangeArrowheads="1"/>
          </p:cNvSpPr>
          <p:nvPr>
            <p:ph type="body" sz="quarter" idx="3"/>
          </p:nvPr>
        </p:nvSpPr>
        <p:spPr bwMode="auto">
          <a:xfrm>
            <a:off x="935038" y="4416425"/>
            <a:ext cx="5140325" cy="4181475"/>
          </a:xfrm>
          <a:prstGeom prst="rect">
            <a:avLst/>
          </a:prstGeom>
          <a:noFill/>
          <a:ln w="9525">
            <a:noFill/>
            <a:miter lim="800000"/>
            <a:headEnd/>
            <a:tailEnd/>
          </a:ln>
          <a:effectLst/>
        </p:spPr>
        <p:txBody>
          <a:bodyPr vert="horz" wrap="square" lIns="92847" tIns="46423" rIns="92847" bIns="464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9030"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2847" tIns="46423" rIns="92847" bIns="46423" numCol="1" anchor="b" anchorCtr="0" compatLnSpc="1">
            <a:prstTxWarp prst="textNoShape">
              <a:avLst/>
            </a:prstTxWarp>
          </a:bodyPr>
          <a:lstStyle>
            <a:lvl1pPr defTabSz="928688">
              <a:defRPr sz="1200"/>
            </a:lvl1pPr>
          </a:lstStyle>
          <a:p>
            <a:pPr>
              <a:defRPr/>
            </a:pPr>
            <a:endParaRPr lang="en-US"/>
          </a:p>
        </p:txBody>
      </p:sp>
      <p:sp>
        <p:nvSpPr>
          <p:cNvPr id="129031"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2847" tIns="46423" rIns="92847" bIns="46423" numCol="1" anchor="b" anchorCtr="0" compatLnSpc="1">
            <a:prstTxWarp prst="textNoShape">
              <a:avLst/>
            </a:prstTxWarp>
          </a:bodyPr>
          <a:lstStyle>
            <a:lvl1pPr algn="r" defTabSz="928688">
              <a:defRPr sz="1200"/>
            </a:lvl1pPr>
          </a:lstStyle>
          <a:p>
            <a:pPr>
              <a:defRPr/>
            </a:pPr>
            <a:fld id="{9DD8F9B0-6E8A-4F3C-8206-18840064F2F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4D117C41-37B4-43DA-ACFE-3DB873462681}" type="slidenum">
              <a:rPr lang="en-US" smtClean="0"/>
              <a:pPr/>
              <a:t>1</a:t>
            </a:fld>
            <a:endParaRPr lang="en-US" smtClean="0"/>
          </a:p>
        </p:txBody>
      </p:sp>
      <p:sp>
        <p:nvSpPr>
          <p:cNvPr id="28675" name="Rectangle 2"/>
          <p:cNvSpPr>
            <a:spLocks noChangeArrowheads="1" noTextEdit="1"/>
          </p:cNvSpPr>
          <p:nvPr>
            <p:ph type="sldImg"/>
          </p:nvPr>
        </p:nvSpPr>
        <p:spPr>
          <a:xfrm>
            <a:off x="1225550" y="679450"/>
            <a:ext cx="4635500" cy="3476625"/>
          </a:xfrm>
          <a:ln/>
        </p:spPr>
      </p:sp>
      <p:sp>
        <p:nvSpPr>
          <p:cNvPr id="28676" name="Rectangle 3"/>
          <p:cNvSpPr>
            <a:spLocks noGrp="1" noChangeArrowheads="1"/>
          </p:cNvSpPr>
          <p:nvPr>
            <p:ph type="body" idx="1"/>
          </p:nvPr>
        </p:nvSpPr>
        <p:spPr>
          <a:xfrm>
            <a:off x="903288" y="4381500"/>
            <a:ext cx="5203825" cy="4233863"/>
          </a:xfrm>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Rot="1" noChangeArrowheads="1" noTextEdit="1"/>
          </p:cNvSpPr>
          <p:nvPr>
            <p:ph type="sldImg"/>
          </p:nvPr>
        </p:nvSpPr>
        <p:spPr>
          <a:xfrm>
            <a:off x="1187450" y="698500"/>
            <a:ext cx="4645025" cy="3484563"/>
          </a:xfrm>
          <a:ln/>
        </p:spPr>
      </p:sp>
      <p:sp>
        <p:nvSpPr>
          <p:cNvPr id="37891" name="Rectangle 5"/>
          <p:cNvSpPr>
            <a:spLocks noGrp="1" noChangeArrowheads="1"/>
          </p:cNvSpPr>
          <p:nvPr>
            <p:ph type="body" idx="1"/>
          </p:nvPr>
        </p:nvSpPr>
        <p:spPr>
          <a:noFill/>
          <a:ln/>
        </p:spPr>
        <p:txBody>
          <a:bodyPr/>
          <a:lstStyle/>
          <a:p>
            <a:pPr marL="228600" indent="-228600">
              <a:buFontTx/>
              <a:buAutoNum type="arabicPeriod"/>
            </a:pPr>
            <a:r>
              <a:rPr lang="en-US" sz="1400" smtClean="0"/>
              <a:t>Table A3-1, pg 55, MD 715</a:t>
            </a:r>
          </a:p>
          <a:p>
            <a:pPr marL="228600" indent="-228600">
              <a:buFontTx/>
              <a:buAutoNum type="arabicPeriod"/>
            </a:pPr>
            <a:r>
              <a:rPr lang="en-US" sz="1400" smtClean="0"/>
              <a:t>Table A4-2, pg 57, MD 715</a:t>
            </a:r>
          </a:p>
          <a:p>
            <a:pPr marL="228600" indent="-228600">
              <a:buFontTx/>
              <a:buAutoNum type="arabicPeriod"/>
            </a:pPr>
            <a:r>
              <a:rPr lang="en-US" sz="1400" smtClean="0"/>
              <a:t>Table A8, pg 61, MD 715</a:t>
            </a:r>
          </a:p>
          <a:p>
            <a:pPr marL="228600" indent="-228600">
              <a:buFontTx/>
              <a:buAutoNum type="arabicPeriod"/>
            </a:pPr>
            <a:r>
              <a:rPr lang="en-US" sz="1400" smtClean="0"/>
              <a:t>Table A13, pg 65, MD 715</a:t>
            </a:r>
          </a:p>
          <a:p>
            <a:pPr marL="228600" indent="-228600">
              <a:buFontTx/>
              <a:buAutoNum type="arabicPeriod"/>
            </a:pPr>
            <a:r>
              <a:rPr lang="en-US" sz="1400" smtClean="0"/>
              <a:t>Table B2, pg 71, MD 715</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noTextEdit="1"/>
          </p:cNvSpPr>
          <p:nvPr>
            <p:ph type="sldImg"/>
          </p:nvPr>
        </p:nvSpPr>
        <p:spPr>
          <a:xfrm>
            <a:off x="1187450" y="698500"/>
            <a:ext cx="4645025" cy="3484563"/>
          </a:xfrm>
          <a:ln/>
        </p:spPr>
      </p:sp>
      <p:sp>
        <p:nvSpPr>
          <p:cNvPr id="38915" name="Rectangle 3"/>
          <p:cNvSpPr>
            <a:spLocks noGrp="1" noChangeArrowheads="1"/>
          </p:cNvSpPr>
          <p:nvPr>
            <p:ph type="body" idx="1"/>
          </p:nvPr>
        </p:nvSpPr>
        <p:spPr>
          <a:noFill/>
          <a:ln/>
        </p:spPr>
        <p:txBody>
          <a:bodyPr/>
          <a:lstStyle/>
          <a:p>
            <a:pPr marL="228600" indent="-228600">
              <a:buFontTx/>
              <a:buAutoNum type="arabicPeriod"/>
            </a:pPr>
            <a:r>
              <a:rPr lang="en-US" sz="1400" smtClean="0"/>
              <a:t>Table A3-1, pg 55, MD 715</a:t>
            </a:r>
          </a:p>
          <a:p>
            <a:pPr marL="228600" indent="-228600">
              <a:buFontTx/>
              <a:buAutoNum type="arabicPeriod"/>
            </a:pPr>
            <a:r>
              <a:rPr lang="en-US" sz="1400" smtClean="0"/>
              <a:t>Table A4-2, pg 57, MD 715</a:t>
            </a:r>
          </a:p>
          <a:p>
            <a:pPr marL="228600" indent="-228600">
              <a:buFontTx/>
              <a:buAutoNum type="arabicPeriod"/>
            </a:pPr>
            <a:r>
              <a:rPr lang="en-US" sz="1400" smtClean="0"/>
              <a:t>Table A8, pg 61, MD 715</a:t>
            </a:r>
          </a:p>
          <a:p>
            <a:pPr marL="228600" indent="-228600">
              <a:buFontTx/>
              <a:buAutoNum type="arabicPeriod"/>
            </a:pPr>
            <a:r>
              <a:rPr lang="en-US" sz="1400" smtClean="0"/>
              <a:t>Table A13, pg 65, MD 715</a:t>
            </a:r>
          </a:p>
          <a:p>
            <a:pPr marL="228600" indent="-228600">
              <a:buFontTx/>
              <a:buAutoNum type="arabicPeriod"/>
            </a:pPr>
            <a:r>
              <a:rPr lang="en-US" sz="1400" smtClean="0"/>
              <a:t>Table B2, pg 71, MD 715</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900CEA58-53E2-4903-8693-F204C586B703}" type="slidenum">
              <a:rPr lang="en-US" smtClean="0"/>
              <a:pPr/>
              <a:t>16</a:t>
            </a:fld>
            <a:endParaRPr lang="en-US" smtClean="0"/>
          </a:p>
        </p:txBody>
      </p:sp>
      <p:sp>
        <p:nvSpPr>
          <p:cNvPr id="39939" name="Rectangle 2"/>
          <p:cNvSpPr>
            <a:spLocks noChangeArrowheads="1" noTextEdit="1"/>
          </p:cNvSpPr>
          <p:nvPr>
            <p:ph type="sldImg"/>
          </p:nvPr>
        </p:nvSpPr>
        <p:spPr>
          <a:xfrm>
            <a:off x="1187450" y="698500"/>
            <a:ext cx="4645025" cy="3484563"/>
          </a:xfrm>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51E0DF6-035C-42F4-8849-48821E5D4D47}" type="slidenum">
              <a:rPr lang="en-US" smtClean="0"/>
              <a:pPr/>
              <a:t>17</a:t>
            </a:fld>
            <a:endParaRPr lang="en-US" smtClean="0"/>
          </a:p>
        </p:txBody>
      </p:sp>
      <p:sp>
        <p:nvSpPr>
          <p:cNvPr id="40963" name="Rectangle 2"/>
          <p:cNvSpPr>
            <a:spLocks noRot="1" noChangeArrowheads="1" noTextEdit="1"/>
          </p:cNvSpPr>
          <p:nvPr>
            <p:ph type="sldImg"/>
          </p:nvPr>
        </p:nvSpPr>
        <p:spPr>
          <a:xfrm>
            <a:off x="1184275" y="698500"/>
            <a:ext cx="4646613" cy="3484563"/>
          </a:xfrm>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26202BC2-7FA6-486B-A0E6-4E5614332A93}" type="slidenum">
              <a:rPr lang="en-US" smtClean="0"/>
              <a:pPr/>
              <a:t>18</a:t>
            </a:fld>
            <a:endParaRPr lang="en-US" smtClean="0"/>
          </a:p>
        </p:txBody>
      </p:sp>
      <p:sp>
        <p:nvSpPr>
          <p:cNvPr id="41987" name="Rectangle 2"/>
          <p:cNvSpPr>
            <a:spLocks noChangeArrowheads="1" noTextEdit="1"/>
          </p:cNvSpPr>
          <p:nvPr>
            <p:ph type="sldImg"/>
          </p:nvPr>
        </p:nvSpPr>
        <p:spPr>
          <a:xfrm>
            <a:off x="1187450" y="698500"/>
            <a:ext cx="4645025" cy="3484563"/>
          </a:xfrm>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DA838587-2804-4F94-929B-121B34C55927}" type="slidenum">
              <a:rPr lang="en-US" smtClean="0"/>
              <a:pPr/>
              <a:t>19</a:t>
            </a:fld>
            <a:endParaRPr lang="en-US" smtClean="0"/>
          </a:p>
        </p:txBody>
      </p:sp>
      <p:sp>
        <p:nvSpPr>
          <p:cNvPr id="43011" name="Rectangle 2"/>
          <p:cNvSpPr>
            <a:spLocks noChangeArrowheads="1" noTextEdit="1"/>
          </p:cNvSpPr>
          <p:nvPr>
            <p:ph type="sldImg"/>
          </p:nvPr>
        </p:nvSpPr>
        <p:spPr>
          <a:xfrm>
            <a:off x="1187450" y="698500"/>
            <a:ext cx="4645025" cy="3484563"/>
          </a:xfrm>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656FC423-E2A1-4C8B-9E6F-3D2D820C506B}" type="slidenum">
              <a:rPr lang="en-US" smtClean="0"/>
              <a:pPr/>
              <a:t>20</a:t>
            </a:fld>
            <a:endParaRPr lang="en-US" smtClean="0"/>
          </a:p>
        </p:txBody>
      </p:sp>
      <p:sp>
        <p:nvSpPr>
          <p:cNvPr id="44035" name="Rectangle 2"/>
          <p:cNvSpPr>
            <a:spLocks noChangeArrowheads="1" noTextEdit="1"/>
          </p:cNvSpPr>
          <p:nvPr>
            <p:ph type="sldImg"/>
          </p:nvPr>
        </p:nvSpPr>
        <p:spPr>
          <a:xfrm>
            <a:off x="1187450" y="698500"/>
            <a:ext cx="4645025" cy="3484563"/>
          </a:xfrm>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E2F608A4-764B-43B9-87EE-3330447FEE65}" type="slidenum">
              <a:rPr lang="en-US" smtClean="0"/>
              <a:pPr/>
              <a:t>21</a:t>
            </a:fld>
            <a:endParaRPr lang="en-US" smtClean="0"/>
          </a:p>
        </p:txBody>
      </p:sp>
      <p:sp>
        <p:nvSpPr>
          <p:cNvPr id="45059" name="Rectangle 2"/>
          <p:cNvSpPr>
            <a:spLocks noChangeArrowheads="1" noTextEdit="1"/>
          </p:cNvSpPr>
          <p:nvPr>
            <p:ph type="sldImg"/>
          </p:nvPr>
        </p:nvSpPr>
        <p:spPr>
          <a:xfrm>
            <a:off x="1187450" y="698500"/>
            <a:ext cx="4645025" cy="3484563"/>
          </a:xfrm>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5C03FAB0-58BA-434F-BD77-D7AF1BBC7E8A}" type="slidenum">
              <a:rPr lang="en-US" smtClean="0"/>
              <a:pPr/>
              <a:t>22</a:t>
            </a:fld>
            <a:endParaRPr lang="en-US" smtClean="0"/>
          </a:p>
        </p:txBody>
      </p:sp>
      <p:sp>
        <p:nvSpPr>
          <p:cNvPr id="46083" name="Rectangle 2"/>
          <p:cNvSpPr>
            <a:spLocks noChangeArrowheads="1" noTextEdit="1"/>
          </p:cNvSpPr>
          <p:nvPr>
            <p:ph type="sldImg"/>
          </p:nvPr>
        </p:nvSpPr>
        <p:spPr>
          <a:xfrm>
            <a:off x="1187450" y="698500"/>
            <a:ext cx="4645025" cy="3484563"/>
          </a:xfrm>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4BCF597-6B6D-4DC1-87E8-469DBEB0063F}" type="slidenum">
              <a:rPr lang="en-US" smtClean="0"/>
              <a:pPr/>
              <a:t>23</a:t>
            </a:fld>
            <a:endParaRPr lang="en-US" smtClean="0"/>
          </a:p>
        </p:txBody>
      </p:sp>
      <p:sp>
        <p:nvSpPr>
          <p:cNvPr id="47107" name="Rectangle 2"/>
          <p:cNvSpPr>
            <a:spLocks noChangeArrowheads="1" noTextEdit="1"/>
          </p:cNvSpPr>
          <p:nvPr>
            <p:ph type="sldImg"/>
          </p:nvPr>
        </p:nvSpPr>
        <p:spPr>
          <a:xfrm>
            <a:off x="1187450" y="698500"/>
            <a:ext cx="4645025" cy="3484563"/>
          </a:xfrm>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C28C8DB-36B6-47B1-83AC-B59456BA79E5}" type="slidenum">
              <a:rPr lang="en-US" smtClean="0"/>
              <a:pPr/>
              <a:t>2</a:t>
            </a:fld>
            <a:endParaRPr lang="en-US" smtClean="0"/>
          </a:p>
        </p:txBody>
      </p:sp>
      <p:sp>
        <p:nvSpPr>
          <p:cNvPr id="29699" name="Rectangle 2"/>
          <p:cNvSpPr>
            <a:spLocks noChangeArrowheads="1" noTextEdit="1"/>
          </p:cNvSpPr>
          <p:nvPr>
            <p:ph type="sldImg"/>
          </p:nvPr>
        </p:nvSpPr>
        <p:spPr>
          <a:xfrm>
            <a:off x="1187450" y="698500"/>
            <a:ext cx="4645025" cy="3484563"/>
          </a:xfrm>
          <a:ln/>
        </p:spPr>
      </p:sp>
      <p:sp>
        <p:nvSpPr>
          <p:cNvPr id="29700" name="Rectangle 3"/>
          <p:cNvSpPr>
            <a:spLocks noGrp="1" noChangeArrowheads="1"/>
          </p:cNvSpPr>
          <p:nvPr>
            <p:ph type="body" idx="1"/>
          </p:nvPr>
        </p:nvSpPr>
        <p:spPr>
          <a:noFill/>
          <a:ln/>
        </p:spPr>
        <p:txBody>
          <a:bodyPr/>
          <a:lstStyle/>
          <a:p>
            <a:pPr marL="228600" indent="-228600"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C9E5C888-365B-4546-ACAF-26191DCC636E}" type="slidenum">
              <a:rPr lang="en-US" smtClean="0"/>
              <a:pPr/>
              <a:t>24</a:t>
            </a:fld>
            <a:endParaRPr lang="en-US" smtClean="0"/>
          </a:p>
        </p:txBody>
      </p:sp>
      <p:sp>
        <p:nvSpPr>
          <p:cNvPr id="48131" name="Rectangle 2"/>
          <p:cNvSpPr>
            <a:spLocks noGrp="1" noRot="1" noChangeAspect="1" noChangeArrowheads="1" noTextEdit="1"/>
          </p:cNvSpPr>
          <p:nvPr>
            <p:ph type="sldImg"/>
          </p:nvPr>
        </p:nvSpPr>
        <p:spPr>
          <a:xfrm>
            <a:off x="1184275" y="700088"/>
            <a:ext cx="4645025" cy="3482975"/>
          </a:xfrm>
          <a:ln/>
        </p:spPr>
      </p:sp>
      <p:sp>
        <p:nvSpPr>
          <p:cNvPr id="48132" name="Rectangle 3"/>
          <p:cNvSpPr>
            <a:spLocks noGrp="1" noChangeArrowheads="1"/>
          </p:cNvSpPr>
          <p:nvPr>
            <p:ph type="body" idx="1"/>
          </p:nvPr>
        </p:nvSpPr>
        <p:spPr>
          <a:xfrm>
            <a:off x="701675" y="4416425"/>
            <a:ext cx="5607050" cy="4179888"/>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88BB9AB-327D-458E-AA1D-D1ACF698353A}" type="slidenum">
              <a:rPr lang="en-US" smtClean="0"/>
              <a:pPr/>
              <a:t>3</a:t>
            </a:fld>
            <a:endParaRPr lang="en-US" smtClean="0"/>
          </a:p>
        </p:txBody>
      </p:sp>
      <p:sp>
        <p:nvSpPr>
          <p:cNvPr id="30723" name="Rectangle 2"/>
          <p:cNvSpPr>
            <a:spLocks noChangeArrowheads="1" noTextEdit="1"/>
          </p:cNvSpPr>
          <p:nvPr>
            <p:ph type="sldImg"/>
          </p:nvPr>
        </p:nvSpPr>
        <p:spPr>
          <a:xfrm>
            <a:off x="1185863" y="700088"/>
            <a:ext cx="4641850" cy="3482975"/>
          </a:xfrm>
          <a:ln/>
        </p:spPr>
      </p:sp>
      <p:sp>
        <p:nvSpPr>
          <p:cNvPr id="30724" name="Rectangle 3"/>
          <p:cNvSpPr>
            <a:spLocks noGrp="1" noChangeArrowheads="1"/>
          </p:cNvSpPr>
          <p:nvPr>
            <p:ph type="body" idx="1"/>
          </p:nvPr>
        </p:nvSpPr>
        <p:spPr>
          <a:xfrm>
            <a:off x="701675" y="4416425"/>
            <a:ext cx="5607050" cy="4179888"/>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DE7A59B1-516D-4EB3-BB8C-35172255673A}" type="slidenum">
              <a:rPr lang="en-US" smtClean="0"/>
              <a:pPr/>
              <a:t>5</a:t>
            </a:fld>
            <a:endParaRPr lang="en-US" smtClean="0"/>
          </a:p>
        </p:txBody>
      </p:sp>
      <p:sp>
        <p:nvSpPr>
          <p:cNvPr id="31747" name="Rectangle 2"/>
          <p:cNvSpPr>
            <a:spLocks noChangeArrowheads="1" noTextEdit="1"/>
          </p:cNvSpPr>
          <p:nvPr>
            <p:ph type="sldImg"/>
          </p:nvPr>
        </p:nvSpPr>
        <p:spPr>
          <a:xfrm>
            <a:off x="1187450" y="698500"/>
            <a:ext cx="4645025" cy="3484563"/>
          </a:xfrm>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C31EDF0A-E90F-4514-A29F-BD8C2E7A11F5}" type="slidenum">
              <a:rPr lang="en-US" smtClean="0"/>
              <a:pPr/>
              <a:t>6</a:t>
            </a:fld>
            <a:endParaRPr lang="en-US" smtClean="0"/>
          </a:p>
        </p:txBody>
      </p:sp>
      <p:sp>
        <p:nvSpPr>
          <p:cNvPr id="32771" name="Rectangle 2"/>
          <p:cNvSpPr>
            <a:spLocks noRot="1" noChangeArrowheads="1" noTextEdit="1"/>
          </p:cNvSpPr>
          <p:nvPr>
            <p:ph type="sldImg"/>
          </p:nvPr>
        </p:nvSpPr>
        <p:spPr>
          <a:xfrm>
            <a:off x="1187450" y="698500"/>
            <a:ext cx="4645025" cy="3484563"/>
          </a:xfrm>
          <a:ln/>
        </p:spPr>
      </p:sp>
      <p:sp>
        <p:nvSpPr>
          <p:cNvPr id="32772" name="Rectangle 3"/>
          <p:cNvSpPr>
            <a:spLocks noGrp="1" noChangeArrowheads="1"/>
          </p:cNvSpPr>
          <p:nvPr>
            <p:ph type="body" idx="1"/>
          </p:nvPr>
        </p:nvSpPr>
        <p:spPr>
          <a:noFill/>
          <a:ln/>
        </p:spPr>
        <p:txBody>
          <a:bodyPr/>
          <a:lstStyle/>
          <a:p>
            <a:pPr eaLnBrk="1" hangingPunct="1"/>
            <a:r>
              <a:rPr lang="en-US" smtClean="0"/>
              <a:t>The Regional Operations Support and EEO Division provides leadership on affirmative employment policy, EEO training and compliance; and special emphasis programs for TSA.  The Division collaborates with various TSA staff offices on the preparation of TSA annual civil rights activity reports for the White House Initiatives Offices, DHS OCRL, OPM and EEOC.  This is the pro-active team in OCRL that work with all levels of management at TSA in support of diversity initiatives, outreach and equal employment opportunity activities impacting all TSA programs, services.</a:t>
            </a:r>
          </a:p>
          <a:p>
            <a:pPr eaLnBrk="1" hangingPunct="1"/>
            <a:r>
              <a:rPr lang="en-US" smtClean="0"/>
              <a:t>RSO&amp;EEO primarily supports management initiatives and activities to enhance equal employment opportunity in TSA. </a:t>
            </a:r>
            <a:r>
              <a:rPr lang="en-US" smtClean="0">
                <a:solidFill>
                  <a:srgbClr val="FF0000"/>
                </a:solidFill>
              </a:rPr>
              <a:t>The Division does not process EEO complaints.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362C5E14-9FE7-48B0-8AF1-9CFC93D93724}" type="slidenum">
              <a:rPr lang="en-US" smtClean="0"/>
              <a:pPr/>
              <a:t>7</a:t>
            </a:fld>
            <a:endParaRPr lang="en-US" smtClean="0"/>
          </a:p>
        </p:txBody>
      </p:sp>
      <p:sp>
        <p:nvSpPr>
          <p:cNvPr id="33795" name="Rectangle 2"/>
          <p:cNvSpPr>
            <a:spLocks noRot="1" noChangeArrowheads="1" noTextEdit="1"/>
          </p:cNvSpPr>
          <p:nvPr>
            <p:ph type="sldImg"/>
          </p:nvPr>
        </p:nvSpPr>
        <p:spPr>
          <a:xfrm>
            <a:off x="1184275" y="698500"/>
            <a:ext cx="4646613" cy="3484563"/>
          </a:xfrm>
          <a:ln/>
        </p:spPr>
      </p:sp>
      <p:sp>
        <p:nvSpPr>
          <p:cNvPr id="33796" name="Rectangle 3"/>
          <p:cNvSpPr>
            <a:spLocks noGrp="1" noChangeArrowheads="1"/>
          </p:cNvSpPr>
          <p:nvPr>
            <p:ph type="body" idx="1"/>
          </p:nvPr>
        </p:nvSpPr>
        <p:spPr>
          <a:noFill/>
          <a:ln/>
        </p:spPr>
        <p:txBody>
          <a:bodyPr/>
          <a:lstStyle/>
          <a:p>
            <a:pPr>
              <a:lnSpc>
                <a:spcPct val="90000"/>
              </a:lnSpc>
              <a:spcBef>
                <a:spcPct val="50000"/>
              </a:spcBef>
            </a:pPr>
            <a:endParaRPr lang="en-US" sz="8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7E7BEB2-B2DA-4E66-9F91-5FBFA6170522}" type="slidenum">
              <a:rPr lang="en-US" smtClean="0"/>
              <a:pPr/>
              <a:t>9</a:t>
            </a:fld>
            <a:endParaRPr lang="en-US" smtClean="0"/>
          </a:p>
        </p:txBody>
      </p:sp>
      <p:sp>
        <p:nvSpPr>
          <p:cNvPr id="34819" name="Rectangle 2"/>
          <p:cNvSpPr>
            <a:spLocks noChangeArrowheads="1" noTextEdit="1"/>
          </p:cNvSpPr>
          <p:nvPr>
            <p:ph type="sldImg"/>
          </p:nvPr>
        </p:nvSpPr>
        <p:spPr>
          <a:xfrm>
            <a:off x="1185863" y="700088"/>
            <a:ext cx="4641850" cy="3482975"/>
          </a:xfrm>
          <a:ln/>
        </p:spPr>
      </p:sp>
      <p:sp>
        <p:nvSpPr>
          <p:cNvPr id="34820" name="Rectangle 3"/>
          <p:cNvSpPr>
            <a:spLocks noGrp="1" noChangeArrowheads="1"/>
          </p:cNvSpPr>
          <p:nvPr>
            <p:ph type="body" idx="1"/>
          </p:nvPr>
        </p:nvSpPr>
        <p:spPr>
          <a:xfrm>
            <a:off x="701675" y="4416425"/>
            <a:ext cx="5607050" cy="4179888"/>
          </a:xfrm>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575D9C76-02B5-47E5-BFD3-B6A9EBF32383}" type="slidenum">
              <a:rPr lang="en-US" smtClean="0"/>
              <a:pPr/>
              <a:t>10</a:t>
            </a:fld>
            <a:endParaRPr lang="en-US" smtClean="0"/>
          </a:p>
        </p:txBody>
      </p:sp>
      <p:sp>
        <p:nvSpPr>
          <p:cNvPr id="35843" name="Rectangle 2"/>
          <p:cNvSpPr>
            <a:spLocks noChangeArrowheads="1" noTextEdit="1"/>
          </p:cNvSpPr>
          <p:nvPr>
            <p:ph type="sldImg"/>
          </p:nvPr>
        </p:nvSpPr>
        <p:spPr>
          <a:xfrm>
            <a:off x="1187450" y="698500"/>
            <a:ext cx="4645025" cy="3484563"/>
          </a:xfrm>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0E04451-8447-4DB9-9516-E49F178D591C}" type="slidenum">
              <a:rPr lang="en-US" smtClean="0"/>
              <a:pPr/>
              <a:t>13</a:t>
            </a:fld>
            <a:endParaRPr lang="en-US" smtClean="0"/>
          </a:p>
        </p:txBody>
      </p:sp>
      <p:sp>
        <p:nvSpPr>
          <p:cNvPr id="36867" name="Rectangle 2"/>
          <p:cNvSpPr>
            <a:spLocks noChangeArrowheads="1" noTextEdit="1"/>
          </p:cNvSpPr>
          <p:nvPr>
            <p:ph type="sldImg"/>
          </p:nvPr>
        </p:nvSpPr>
        <p:spPr>
          <a:xfrm>
            <a:off x="1185863" y="700088"/>
            <a:ext cx="4641850" cy="3482975"/>
          </a:xfrm>
          <a:ln/>
        </p:spPr>
      </p:sp>
      <p:sp>
        <p:nvSpPr>
          <p:cNvPr id="36868" name="Rectangle 3"/>
          <p:cNvSpPr>
            <a:spLocks noGrp="1" noChangeArrowheads="1"/>
          </p:cNvSpPr>
          <p:nvPr>
            <p:ph type="body" idx="1"/>
          </p:nvPr>
        </p:nvSpPr>
        <p:spPr>
          <a:xfrm>
            <a:off x="701675" y="4416425"/>
            <a:ext cx="5607050" cy="4179888"/>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September 2006</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F7A0ED-39E8-40F6-986D-80B5C85C4BEF}" type="slidenum">
              <a:rPr lang="en-US"/>
              <a:pPr>
                <a:defRPr/>
              </a:pPr>
              <a:t>‹#›</a:t>
            </a:fld>
            <a:endParaRPr lang="en-US" dirty="0"/>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September 2006</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98F5DE-D758-4D81-AC9E-6D35F207B865}" type="slidenum">
              <a:rPr lang="en-US"/>
              <a:pPr>
                <a:defRPr/>
              </a:pPr>
              <a:t>‹#›</a:t>
            </a:fld>
            <a:endParaRPr lang="en-US" dirty="0"/>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September 2006</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89D02F-BE0B-4F55-9AC9-3733870A1D80}" type="slidenum">
              <a:rPr lang="en-US"/>
              <a:pPr>
                <a:defRPr/>
              </a:pPr>
              <a:t>‹#›</a:t>
            </a:fld>
            <a:endParaRPr lang="en-US" dirty="0"/>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September 2006</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FC62C8-C3E5-442F-9CC7-C1D635F92C46}" type="slidenum">
              <a:rPr lang="en-US"/>
              <a:pPr>
                <a:defRPr/>
              </a:pPr>
              <a:t>‹#›</a:t>
            </a:fld>
            <a:endParaRPr lang="en-US" dirty="0"/>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a:t>September 2006</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4C2876-FC21-4D43-ADAE-72DC2446250F}" type="slidenum">
              <a:rPr lang="en-US"/>
              <a:pPr>
                <a:defRPr/>
              </a:pPr>
              <a:t>‹#›</a:t>
            </a:fld>
            <a:endParaRPr lang="en-US" dirty="0"/>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766763" y="6235700"/>
            <a:ext cx="1905000" cy="457200"/>
          </a:xfrm>
        </p:spPr>
        <p:txBody>
          <a:bodyPr/>
          <a:lstStyle>
            <a:lvl1pPr>
              <a:defRPr dirty="0"/>
            </a:lvl1pPr>
          </a:lstStyle>
          <a:p>
            <a:pPr>
              <a:defRPr/>
            </a:pPr>
            <a:r>
              <a:rPr lang="en-US"/>
              <a:t>September 2006</a:t>
            </a:r>
          </a:p>
        </p:txBody>
      </p:sp>
      <p:sp>
        <p:nvSpPr>
          <p:cNvPr id="5" name="Rectangle 5"/>
          <p:cNvSpPr>
            <a:spLocks noGrp="1" noChangeArrowheads="1"/>
          </p:cNvSpPr>
          <p:nvPr>
            <p:ph type="ftr" sz="quarter" idx="11"/>
          </p:nvPr>
        </p:nvSpPr>
        <p:spPr>
          <a:xfrm>
            <a:off x="3111500" y="6100763"/>
            <a:ext cx="2895600" cy="457200"/>
          </a:xfrm>
        </p:spPr>
        <p:txBody>
          <a:bodyPr/>
          <a:lstStyle>
            <a:lvl1pPr>
              <a:defRPr b="1" dirty="0"/>
            </a:lvl1pPr>
          </a:lstStyle>
          <a:p>
            <a:pPr>
              <a:defRPr/>
            </a:pPr>
            <a:endParaRPr lang="en-US"/>
          </a:p>
        </p:txBody>
      </p:sp>
      <p:sp>
        <p:nvSpPr>
          <p:cNvPr id="6" name="Rectangle 6"/>
          <p:cNvSpPr>
            <a:spLocks noGrp="1" noChangeArrowheads="1"/>
          </p:cNvSpPr>
          <p:nvPr>
            <p:ph type="sldNum" sz="quarter" idx="12"/>
          </p:nvPr>
        </p:nvSpPr>
        <p:spPr>
          <a:xfrm>
            <a:off x="5702300" y="6248400"/>
            <a:ext cx="2701925" cy="457200"/>
          </a:xfrm>
        </p:spPr>
        <p:txBody>
          <a:bodyPr/>
          <a:lstStyle>
            <a:lvl1pPr>
              <a:defRPr dirty="0" smtClean="0"/>
            </a:lvl1pPr>
          </a:lstStyle>
          <a:p>
            <a:pPr>
              <a:defRPr/>
            </a:pPr>
            <a:r>
              <a:rPr lang="en-US"/>
              <a:t>Federal Women Program </a:t>
            </a:r>
            <a:fld id="{9443D118-F771-4BE3-BE99-62EF87C6DDCE}" type="slidenum">
              <a:rPr lang="en-US"/>
              <a:pPr>
                <a:defRPr/>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September 2006</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537E67-30BC-461C-90C2-3038A3C49568}" type="slidenum">
              <a:rPr lang="en-US"/>
              <a:pPr>
                <a:defRPr/>
              </a:pPr>
              <a:t>‹#›</a:t>
            </a:fld>
            <a:endParaRPr lang="en-US" dirty="0"/>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September 2006</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494026-4A21-49E8-9D4E-9C94BA97AF14}" type="slidenum">
              <a:rPr lang="en-US"/>
              <a:pPr>
                <a:defRPr/>
              </a:pPr>
              <a:t>‹#›</a:t>
            </a:fld>
            <a:endParaRPr lang="en-US" dirty="0"/>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September 2006</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81562E8-C7D5-434F-9579-2D1C121D41F7}" type="slidenum">
              <a:rPr lang="en-US"/>
              <a:pPr>
                <a:defRPr/>
              </a:pPr>
              <a:t>‹#›</a:t>
            </a:fld>
            <a:endParaRPr lang="en-US" dirty="0"/>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September 2006</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6E15CC2-881D-4802-BC57-3289CD2AFF93}" type="slidenum">
              <a:rPr lang="en-US"/>
              <a:pPr>
                <a:defRPr/>
              </a:pPr>
              <a:t>‹#›</a:t>
            </a:fld>
            <a:endParaRPr lang="en-US" dirty="0"/>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September 2006</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C850B9A-A1FD-4767-BBEC-3B4F4AA66980}" type="slidenum">
              <a:rPr lang="en-US"/>
              <a:pPr>
                <a:defRPr/>
              </a:pPr>
              <a:t>‹#›</a:t>
            </a:fld>
            <a:endParaRPr lang="en-US" dirty="0"/>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September 2006</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6585CD-FCFC-4240-BA9A-93DE1F971021}" type="slidenum">
              <a:rPr lang="en-US"/>
              <a:pPr>
                <a:defRPr/>
              </a:pPr>
              <a:t>‹#›</a:t>
            </a:fld>
            <a:endParaRPr lang="en-US" dirty="0"/>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September 2006</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1B606E-243E-4925-84A4-133775AB92AB}" type="slidenum">
              <a:rPr lang="en-US"/>
              <a:pPr>
                <a:defRPr/>
              </a:pPr>
              <a:t>‹#›</a:t>
            </a:fld>
            <a:endParaRPr lang="en-US" dirty="0"/>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a:t>September 2006</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4970463" y="6248400"/>
            <a:ext cx="3487737"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accent2"/>
                </a:solidFill>
              </a:defRPr>
            </a:lvl1pPr>
          </a:lstStyle>
          <a:p>
            <a:pPr>
              <a:defRPr/>
            </a:pPr>
            <a:fld id="{3BC398B9-E71F-467B-B167-715FEDFE7945}" type="slidenum">
              <a:rPr lang="en-US"/>
              <a:pPr>
                <a:defRPr/>
              </a:pPr>
              <a:t>‹#›</a:t>
            </a:fld>
            <a:endParaRPr lang="en-US" dirty="0"/>
          </a:p>
        </p:txBody>
      </p:sp>
      <p:pic>
        <p:nvPicPr>
          <p:cNvPr id="1031" name="Picture 12" descr="DHS_tsa_4"/>
          <p:cNvPicPr>
            <a:picLocks noChangeAspect="1" noChangeArrowheads="1"/>
          </p:cNvPicPr>
          <p:nvPr userDrawn="1"/>
        </p:nvPicPr>
        <p:blipFill>
          <a:blip r:embed="rId15" cstate="print"/>
          <a:srcRect/>
          <a:stretch>
            <a:fillRect/>
          </a:stretch>
        </p:blipFill>
        <p:spPr bwMode="auto">
          <a:xfrm>
            <a:off x="458788" y="5780088"/>
            <a:ext cx="2459037" cy="785812"/>
          </a:xfrm>
          <a:prstGeom prst="rect">
            <a:avLst/>
          </a:prstGeom>
          <a:noFill/>
          <a:ln w="9525">
            <a:noFill/>
            <a:miter lim="800000"/>
            <a:headEnd/>
            <a:tailEnd/>
          </a:ln>
        </p:spPr>
      </p:pic>
      <p:sp>
        <p:nvSpPr>
          <p:cNvPr id="1037" name="Rectangle 13"/>
          <p:cNvSpPr>
            <a:spLocks noChangeArrowheads="1"/>
          </p:cNvSpPr>
          <p:nvPr userDrawn="1"/>
        </p:nvSpPr>
        <p:spPr bwMode="black">
          <a:xfrm>
            <a:off x="5257800" y="6248400"/>
            <a:ext cx="3505200" cy="304800"/>
          </a:xfrm>
          <a:prstGeom prst="rect">
            <a:avLst/>
          </a:prstGeom>
          <a:noFill/>
          <a:ln w="9525">
            <a:noFill/>
            <a:miter lim="800000"/>
            <a:headEnd/>
            <a:tailEnd/>
          </a:ln>
          <a:effectLst/>
        </p:spPr>
        <p:txBody>
          <a:bodyPr anchor="b"/>
          <a:lstStyle/>
          <a:p>
            <a:pPr algn="r" eaLnBrk="0" hangingPunct="0">
              <a:defRPr/>
            </a:pPr>
            <a:endParaRPr lang="en-US" sz="1100" dirty="0">
              <a:solidFill>
                <a:srgbClr val="002F80"/>
              </a:solidFill>
              <a:latin typeface="Arial" charset="0"/>
            </a:endParaRPr>
          </a:p>
        </p:txBody>
      </p:sp>
    </p:spTree>
  </p:cSld>
  <p:clrMap bg1="lt1" tx1="dk1" bg2="lt2" tx2="dk2" accent1="accent1" accent2="accent2" accent3="accent3" accent4="accent4" accent5="accent5" accent6="accent6" hlink="hlink" folHlink="folHlink"/>
  <p:sldLayoutIdLst>
    <p:sldLayoutId id="2147483663" r:id="rId1"/>
    <p:sldLayoutId id="2147483675"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ransition spd="med">
    <p:fade thruBlk="1"/>
  </p:transition>
  <p:hf hdr="0" ftr="0" dt="0"/>
  <p:txStyles>
    <p:titleStyle>
      <a:lvl1pPr algn="l" rtl="0" eaLnBrk="0" fontAlgn="base" hangingPunct="0">
        <a:spcBef>
          <a:spcPct val="0"/>
        </a:spcBef>
        <a:spcAft>
          <a:spcPct val="0"/>
        </a:spcAft>
        <a:defRPr sz="4400">
          <a:solidFill>
            <a:srgbClr val="002F80"/>
          </a:solidFill>
          <a:latin typeface="+mj-lt"/>
          <a:ea typeface="+mj-ea"/>
          <a:cs typeface="+mj-cs"/>
        </a:defRPr>
      </a:lvl1pPr>
      <a:lvl2pPr algn="l" rtl="0" eaLnBrk="0" fontAlgn="base" hangingPunct="0">
        <a:spcBef>
          <a:spcPct val="0"/>
        </a:spcBef>
        <a:spcAft>
          <a:spcPct val="0"/>
        </a:spcAft>
        <a:defRPr sz="4400">
          <a:solidFill>
            <a:srgbClr val="002F80"/>
          </a:solidFill>
          <a:latin typeface="Times New Roman" pitchFamily="18" charset="0"/>
        </a:defRPr>
      </a:lvl2pPr>
      <a:lvl3pPr algn="l" rtl="0" eaLnBrk="0" fontAlgn="base" hangingPunct="0">
        <a:spcBef>
          <a:spcPct val="0"/>
        </a:spcBef>
        <a:spcAft>
          <a:spcPct val="0"/>
        </a:spcAft>
        <a:defRPr sz="4400">
          <a:solidFill>
            <a:srgbClr val="002F80"/>
          </a:solidFill>
          <a:latin typeface="Times New Roman" pitchFamily="18" charset="0"/>
        </a:defRPr>
      </a:lvl3pPr>
      <a:lvl4pPr algn="l" rtl="0" eaLnBrk="0" fontAlgn="base" hangingPunct="0">
        <a:spcBef>
          <a:spcPct val="0"/>
        </a:spcBef>
        <a:spcAft>
          <a:spcPct val="0"/>
        </a:spcAft>
        <a:defRPr sz="4400">
          <a:solidFill>
            <a:srgbClr val="002F80"/>
          </a:solidFill>
          <a:latin typeface="Times New Roman" pitchFamily="18" charset="0"/>
        </a:defRPr>
      </a:lvl4pPr>
      <a:lvl5pPr algn="l" rtl="0" eaLnBrk="0" fontAlgn="base" hangingPunct="0">
        <a:spcBef>
          <a:spcPct val="0"/>
        </a:spcBef>
        <a:spcAft>
          <a:spcPct val="0"/>
        </a:spcAft>
        <a:defRPr sz="4400">
          <a:solidFill>
            <a:srgbClr val="002F80"/>
          </a:solidFill>
          <a:latin typeface="Times New Roman" pitchFamily="18" charset="0"/>
        </a:defRPr>
      </a:lvl5pPr>
      <a:lvl6pPr marL="457200" algn="l" rtl="0" fontAlgn="base">
        <a:spcBef>
          <a:spcPct val="0"/>
        </a:spcBef>
        <a:spcAft>
          <a:spcPct val="0"/>
        </a:spcAft>
        <a:defRPr sz="4400">
          <a:solidFill>
            <a:srgbClr val="002F80"/>
          </a:solidFill>
          <a:latin typeface="Times New Roman" pitchFamily="18" charset="0"/>
        </a:defRPr>
      </a:lvl6pPr>
      <a:lvl7pPr marL="914400" algn="l" rtl="0" fontAlgn="base">
        <a:spcBef>
          <a:spcPct val="0"/>
        </a:spcBef>
        <a:spcAft>
          <a:spcPct val="0"/>
        </a:spcAft>
        <a:defRPr sz="4400">
          <a:solidFill>
            <a:srgbClr val="002F80"/>
          </a:solidFill>
          <a:latin typeface="Times New Roman" pitchFamily="18" charset="0"/>
        </a:defRPr>
      </a:lvl7pPr>
      <a:lvl8pPr marL="1371600" algn="l" rtl="0" fontAlgn="base">
        <a:spcBef>
          <a:spcPct val="0"/>
        </a:spcBef>
        <a:spcAft>
          <a:spcPct val="0"/>
        </a:spcAft>
        <a:defRPr sz="4400">
          <a:solidFill>
            <a:srgbClr val="002F80"/>
          </a:solidFill>
          <a:latin typeface="Times New Roman" pitchFamily="18" charset="0"/>
        </a:defRPr>
      </a:lvl8pPr>
      <a:lvl9pPr marL="1828800" algn="l" rtl="0" fontAlgn="base">
        <a:spcBef>
          <a:spcPct val="0"/>
        </a:spcBef>
        <a:spcAft>
          <a:spcPct val="0"/>
        </a:spcAft>
        <a:defRPr sz="4400">
          <a:solidFill>
            <a:srgbClr val="002F80"/>
          </a:solidFill>
          <a:latin typeface="Times New Roman" pitchFamily="18"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hyperlink" Target="http://www.rushfordtraining.com/"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hyperlink" Target="http://www.eeoc.gov/"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few.org/"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hyperlink" Target="mailto:Veronica.Reeder@dhs.gov" TargetMode="External"/><Relationship Id="rId5" Type="http://schemas.openxmlformats.org/officeDocument/2006/relationships/image" Target="../media/image15.jpe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ohmygov.com/blogs/general_news/tsa-uniform.jpg" TargetMode="External"/><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p>
            <a:fld id="{5C7B87B4-96D6-44F0-88A2-24620909AE26}" type="slidenum">
              <a:rPr lang="en-US" smtClean="0"/>
              <a:pPr/>
              <a:t>1</a:t>
            </a:fld>
            <a:endParaRPr lang="en-US" smtClean="0"/>
          </a:p>
        </p:txBody>
      </p:sp>
      <p:pic>
        <p:nvPicPr>
          <p:cNvPr id="3075" name="Picture 12" descr="Group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6" name="Rectangle 10"/>
          <p:cNvSpPr>
            <a:spLocks noChangeArrowheads="1"/>
          </p:cNvSpPr>
          <p:nvPr/>
        </p:nvSpPr>
        <p:spPr bwMode="auto">
          <a:xfrm>
            <a:off x="2259013" y="4264025"/>
            <a:ext cx="6884987" cy="1033463"/>
          </a:xfrm>
          <a:prstGeom prst="rect">
            <a:avLst/>
          </a:prstGeom>
          <a:solidFill>
            <a:srgbClr val="000066"/>
          </a:solidFill>
          <a:ln w="9525">
            <a:noFill/>
            <a:miter lim="800000"/>
            <a:headEnd/>
            <a:tailEnd/>
          </a:ln>
        </p:spPr>
        <p:txBody>
          <a:bodyPr wrap="none" anchor="ctr"/>
          <a:lstStyle/>
          <a:p>
            <a:endParaRPr lang="en-US"/>
          </a:p>
        </p:txBody>
      </p:sp>
      <p:sp>
        <p:nvSpPr>
          <p:cNvPr id="152578" name="Rectangle 2"/>
          <p:cNvSpPr>
            <a:spLocks noGrp="1" noChangeArrowheads="1"/>
          </p:cNvSpPr>
          <p:nvPr>
            <p:ph type="ctrTitle"/>
          </p:nvPr>
        </p:nvSpPr>
        <p:spPr>
          <a:xfrm>
            <a:off x="0" y="2278063"/>
            <a:ext cx="9097963" cy="1039812"/>
          </a:xfrm>
          <a:noFill/>
        </p:spPr>
        <p:txBody>
          <a:bodyPr anchor="t"/>
          <a:lstStyle/>
          <a:p>
            <a:pPr algn="ctr" eaLnBrk="1" hangingPunct="1"/>
            <a:r>
              <a:rPr lang="en-US" smtClean="0">
                <a:solidFill>
                  <a:srgbClr val="000066"/>
                </a:solidFill>
              </a:rPr>
              <a:t>Office of Civil Rights and Liberties</a:t>
            </a:r>
            <a:r>
              <a:rPr lang="en-US" sz="2800" smtClean="0">
                <a:solidFill>
                  <a:srgbClr val="800000"/>
                </a:solidFill>
                <a:latin typeface="Arial" charset="0"/>
              </a:rPr>
              <a:t/>
            </a:r>
            <a:br>
              <a:rPr lang="en-US" sz="2800" smtClean="0">
                <a:solidFill>
                  <a:srgbClr val="800000"/>
                </a:solidFill>
                <a:latin typeface="Arial" charset="0"/>
              </a:rPr>
            </a:br>
            <a:r>
              <a:rPr lang="en-US" sz="2800" i="1" smtClean="0">
                <a:solidFill>
                  <a:srgbClr val="800000"/>
                </a:solidFill>
                <a:latin typeface="Arial" charset="0"/>
              </a:rPr>
              <a:t/>
            </a:r>
            <a:br>
              <a:rPr lang="en-US" sz="2800" i="1" smtClean="0">
                <a:solidFill>
                  <a:srgbClr val="800000"/>
                </a:solidFill>
                <a:latin typeface="Arial" charset="0"/>
              </a:rPr>
            </a:br>
            <a:r>
              <a:rPr lang="en-US" sz="4000" smtClean="0">
                <a:solidFill>
                  <a:srgbClr val="000066"/>
                </a:solidFill>
              </a:rPr>
              <a:t/>
            </a:r>
            <a:br>
              <a:rPr lang="en-US" sz="4000" smtClean="0">
                <a:solidFill>
                  <a:srgbClr val="000066"/>
                </a:solidFill>
              </a:rPr>
            </a:br>
            <a:endParaRPr lang="en-US" sz="4000" smtClean="0">
              <a:solidFill>
                <a:srgbClr val="000066"/>
              </a:solidFill>
            </a:endParaRPr>
          </a:p>
        </p:txBody>
      </p:sp>
      <p:sp>
        <p:nvSpPr>
          <p:cNvPr id="3078" name="Rectangle 8"/>
          <p:cNvSpPr>
            <a:spLocks noChangeArrowheads="1"/>
          </p:cNvSpPr>
          <p:nvPr/>
        </p:nvSpPr>
        <p:spPr bwMode="auto">
          <a:xfrm>
            <a:off x="1435100" y="3219450"/>
            <a:ext cx="6330950" cy="457200"/>
          </a:xfrm>
          <a:prstGeom prst="rect">
            <a:avLst/>
          </a:prstGeom>
          <a:noFill/>
          <a:ln w="9525">
            <a:noFill/>
            <a:miter lim="800000"/>
            <a:headEnd/>
            <a:tailEnd/>
          </a:ln>
        </p:spPr>
        <p:txBody>
          <a:bodyPr>
            <a:spAutoFit/>
          </a:bodyPr>
          <a:lstStyle/>
          <a:p>
            <a:pPr algn="ctr"/>
            <a:r>
              <a:rPr lang="en-US" sz="2400" i="1">
                <a:solidFill>
                  <a:srgbClr val="003399"/>
                </a:solidFill>
              </a:rPr>
              <a:t>“Excellence Through Diversity and Service”</a:t>
            </a:r>
          </a:p>
        </p:txBody>
      </p:sp>
      <p:sp>
        <p:nvSpPr>
          <p:cNvPr id="3079" name="Rectangle 9"/>
          <p:cNvSpPr>
            <a:spLocks noChangeArrowheads="1"/>
          </p:cNvSpPr>
          <p:nvPr/>
        </p:nvSpPr>
        <p:spPr bwMode="auto">
          <a:xfrm>
            <a:off x="2205038" y="4127500"/>
            <a:ext cx="6938962" cy="1201738"/>
          </a:xfrm>
          <a:prstGeom prst="rect">
            <a:avLst/>
          </a:prstGeom>
          <a:noFill/>
          <a:ln w="9525">
            <a:noFill/>
            <a:miter lim="800000"/>
            <a:headEnd/>
            <a:tailEnd/>
          </a:ln>
        </p:spPr>
        <p:txBody>
          <a:bodyPr>
            <a:spAutoFit/>
          </a:bodyPr>
          <a:lstStyle/>
          <a:p>
            <a:pPr algn="ctr"/>
            <a:endParaRPr lang="en-US" sz="2400">
              <a:solidFill>
                <a:schemeClr val="bg1"/>
              </a:solidFill>
            </a:endParaRPr>
          </a:p>
          <a:p>
            <a:pPr algn="ctr"/>
            <a:r>
              <a:rPr lang="en-US" sz="2400">
                <a:solidFill>
                  <a:schemeClr val="bg1"/>
                </a:solidFill>
              </a:rPr>
              <a:t>Kimberly Bandy, TSA Federal Women’s Program  Mgr</a:t>
            </a:r>
          </a:p>
          <a:p>
            <a:pPr algn="ctr"/>
            <a:r>
              <a:rPr lang="en-US" sz="2400">
                <a:solidFill>
                  <a:schemeClr val="bg1"/>
                </a:solidFill>
              </a:rPr>
              <a:t>October 2010 </a:t>
            </a:r>
          </a:p>
        </p:txBody>
      </p:sp>
      <p:sp>
        <p:nvSpPr>
          <p:cNvPr id="3080" name="Rectangle 11"/>
          <p:cNvSpPr>
            <a:spLocks noChangeArrowheads="1"/>
          </p:cNvSpPr>
          <p:nvPr/>
        </p:nvSpPr>
        <p:spPr bwMode="auto">
          <a:xfrm>
            <a:off x="407988" y="557213"/>
            <a:ext cx="8421687" cy="579437"/>
          </a:xfrm>
          <a:prstGeom prst="rect">
            <a:avLst/>
          </a:prstGeom>
          <a:noFill/>
          <a:ln w="9525">
            <a:noFill/>
            <a:miter lim="800000"/>
            <a:headEnd/>
            <a:tailEnd/>
          </a:ln>
        </p:spPr>
        <p:txBody>
          <a:bodyPr>
            <a:spAutoFit/>
          </a:bodyPr>
          <a:lstStyle/>
          <a:p>
            <a:pPr algn="ctr"/>
            <a:r>
              <a:rPr lang="en-US" sz="3200">
                <a:solidFill>
                  <a:srgbClr val="003399"/>
                </a:solidFill>
              </a:rPr>
              <a:t>Transportation Security Administration</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2578"/>
                                        </p:tgtEl>
                                        <p:attrNameLst>
                                          <p:attrName>style.visibility</p:attrName>
                                        </p:attrNameLst>
                                      </p:cBhvr>
                                      <p:to>
                                        <p:strVal val="visible"/>
                                      </p:to>
                                    </p:set>
                                    <p:anim calcmode="lin" valueType="num">
                                      <p:cBhvr additive="base">
                                        <p:cTn id="7" dur="500" fill="hold"/>
                                        <p:tgtEl>
                                          <p:spTgt spid="152578"/>
                                        </p:tgtEl>
                                        <p:attrNameLst>
                                          <p:attrName>ppt_x</p:attrName>
                                        </p:attrNameLst>
                                      </p:cBhvr>
                                      <p:tavLst>
                                        <p:tav tm="0">
                                          <p:val>
                                            <p:strVal val="#ppt_x"/>
                                          </p:val>
                                        </p:tav>
                                        <p:tav tm="100000">
                                          <p:val>
                                            <p:strVal val="#ppt_x"/>
                                          </p:val>
                                        </p:tav>
                                      </p:tavLst>
                                    </p:anim>
                                    <p:anim calcmode="lin" valueType="num">
                                      <p:cBhvr additive="base">
                                        <p:cTn id="8" dur="500" fill="hold"/>
                                        <p:tgtEl>
                                          <p:spTgt spid="1525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p>
            <a:fld id="{D8F00659-3F4B-4138-989D-6388428A86AF}" type="slidenum">
              <a:rPr lang="en-US"/>
              <a:pPr/>
              <a:t>10</a:t>
            </a:fld>
            <a:endParaRPr lang="en-US"/>
          </a:p>
        </p:txBody>
      </p:sp>
      <p:sp>
        <p:nvSpPr>
          <p:cNvPr id="12291" name="Rectangle 1052"/>
          <p:cNvSpPr>
            <a:spLocks noChangeArrowheads="1"/>
          </p:cNvSpPr>
          <p:nvPr/>
        </p:nvSpPr>
        <p:spPr bwMode="auto">
          <a:xfrm>
            <a:off x="617538" y="1960563"/>
            <a:ext cx="7837487" cy="1028700"/>
          </a:xfrm>
          <a:prstGeom prst="rect">
            <a:avLst/>
          </a:prstGeom>
          <a:solidFill>
            <a:srgbClr val="DDDDDD"/>
          </a:solidFill>
          <a:ln w="9525">
            <a:noFill/>
            <a:miter lim="800000"/>
            <a:headEnd/>
            <a:tailEnd/>
          </a:ln>
        </p:spPr>
        <p:txBody>
          <a:bodyPr wrap="none" anchor="ctr"/>
          <a:lstStyle/>
          <a:p>
            <a:pPr lvl="1">
              <a:lnSpc>
                <a:spcPct val="80000"/>
              </a:lnSpc>
              <a:buClr>
                <a:srgbClr val="000066"/>
              </a:buClr>
              <a:buFont typeface="Arial" charset="0"/>
              <a:buChar char="•"/>
            </a:pPr>
            <a:endParaRPr lang="en-US"/>
          </a:p>
        </p:txBody>
      </p:sp>
      <p:sp>
        <p:nvSpPr>
          <p:cNvPr id="12292" name="Rectangle 1042"/>
          <p:cNvSpPr>
            <a:spLocks noChangeArrowheads="1"/>
          </p:cNvSpPr>
          <p:nvPr/>
        </p:nvSpPr>
        <p:spPr bwMode="auto">
          <a:xfrm>
            <a:off x="615950" y="4572000"/>
            <a:ext cx="7824788" cy="995363"/>
          </a:xfrm>
          <a:prstGeom prst="rect">
            <a:avLst/>
          </a:prstGeom>
          <a:solidFill>
            <a:srgbClr val="DDDDDD"/>
          </a:solidFill>
          <a:ln w="9525">
            <a:noFill/>
            <a:miter lim="800000"/>
            <a:headEnd/>
            <a:tailEnd/>
          </a:ln>
        </p:spPr>
        <p:txBody>
          <a:bodyPr wrap="none" anchor="ctr"/>
          <a:lstStyle/>
          <a:p>
            <a:endParaRPr lang="en-US"/>
          </a:p>
        </p:txBody>
      </p:sp>
      <p:sp>
        <p:nvSpPr>
          <p:cNvPr id="12293" name="Rectangle 1041"/>
          <p:cNvSpPr>
            <a:spLocks noChangeArrowheads="1"/>
          </p:cNvSpPr>
          <p:nvPr/>
        </p:nvSpPr>
        <p:spPr bwMode="auto">
          <a:xfrm>
            <a:off x="615950" y="3214688"/>
            <a:ext cx="7851775" cy="1001712"/>
          </a:xfrm>
          <a:prstGeom prst="rect">
            <a:avLst/>
          </a:prstGeom>
          <a:solidFill>
            <a:srgbClr val="DDDDDD"/>
          </a:solidFill>
          <a:ln w="9525">
            <a:noFill/>
            <a:miter lim="800000"/>
            <a:headEnd/>
            <a:tailEnd/>
          </a:ln>
        </p:spPr>
        <p:txBody>
          <a:bodyPr wrap="none" anchor="ctr"/>
          <a:lstStyle/>
          <a:p>
            <a:endParaRPr lang="en-US"/>
          </a:p>
        </p:txBody>
      </p:sp>
      <p:sp>
        <p:nvSpPr>
          <p:cNvPr id="12294" name="Rectangle 1026"/>
          <p:cNvSpPr>
            <a:spLocks noGrp="1" noChangeArrowheads="1"/>
          </p:cNvSpPr>
          <p:nvPr>
            <p:ph type="title"/>
          </p:nvPr>
        </p:nvSpPr>
        <p:spPr>
          <a:xfrm>
            <a:off x="228600" y="674688"/>
            <a:ext cx="8537575" cy="712787"/>
          </a:xfrm>
        </p:spPr>
        <p:txBody>
          <a:bodyPr/>
          <a:lstStyle/>
          <a:p>
            <a:pPr eaLnBrk="1" hangingPunct="1"/>
            <a:r>
              <a:rPr lang="en-US" sz="3600" smtClean="0">
                <a:solidFill>
                  <a:srgbClr val="000066"/>
                </a:solidFill>
                <a:latin typeface="Arial" charset="0"/>
                <a:cs typeface="Times New Roman" pitchFamily="18" charset="0"/>
              </a:rPr>
              <a:t>FWP Program</a:t>
            </a:r>
            <a:r>
              <a:rPr lang="en-US" sz="3600" smtClean="0">
                <a:solidFill>
                  <a:srgbClr val="000066"/>
                </a:solidFill>
                <a:cs typeface="Times New Roman" pitchFamily="18" charset="0"/>
              </a:rPr>
              <a:t/>
            </a:r>
            <a:br>
              <a:rPr lang="en-US" sz="3600" smtClean="0">
                <a:solidFill>
                  <a:srgbClr val="000066"/>
                </a:solidFill>
                <a:cs typeface="Times New Roman" pitchFamily="18" charset="0"/>
              </a:rPr>
            </a:br>
            <a:endParaRPr lang="en-US" sz="3600" smtClean="0">
              <a:solidFill>
                <a:srgbClr val="000066"/>
              </a:solidFill>
              <a:cs typeface="Times New Roman" pitchFamily="18" charset="0"/>
            </a:endParaRPr>
          </a:p>
        </p:txBody>
      </p:sp>
      <p:sp>
        <p:nvSpPr>
          <p:cNvPr id="12295" name="Text Box 1027"/>
          <p:cNvSpPr txBox="1">
            <a:spLocks noChangeArrowheads="1"/>
          </p:cNvSpPr>
          <p:nvPr/>
        </p:nvSpPr>
        <p:spPr bwMode="auto">
          <a:xfrm>
            <a:off x="712788" y="1219200"/>
            <a:ext cx="7326312" cy="519113"/>
          </a:xfrm>
          <a:prstGeom prst="rect">
            <a:avLst/>
          </a:prstGeom>
          <a:noFill/>
          <a:ln w="9525">
            <a:noFill/>
            <a:miter lim="800000"/>
            <a:headEnd/>
            <a:tailEnd/>
          </a:ln>
        </p:spPr>
        <p:txBody>
          <a:bodyPr>
            <a:spAutoFit/>
          </a:bodyPr>
          <a:lstStyle/>
          <a:p>
            <a:pPr>
              <a:spcBef>
                <a:spcPct val="50000"/>
              </a:spcBef>
              <a:tabLst>
                <a:tab pos="5432425" algn="l"/>
              </a:tabLst>
            </a:pPr>
            <a:r>
              <a:rPr lang="en-US" sz="2800">
                <a:solidFill>
                  <a:srgbClr val="003399"/>
                </a:solidFill>
                <a:latin typeface="Arial" charset="0"/>
              </a:rPr>
              <a:t>Three-Fold Mission                            Focus</a:t>
            </a:r>
          </a:p>
        </p:txBody>
      </p:sp>
      <p:sp>
        <p:nvSpPr>
          <p:cNvPr id="12296" name="AutoShape 1043"/>
          <p:cNvSpPr>
            <a:spLocks noChangeArrowheads="1"/>
          </p:cNvSpPr>
          <p:nvPr/>
        </p:nvSpPr>
        <p:spPr bwMode="auto">
          <a:xfrm>
            <a:off x="4391025" y="2028825"/>
            <a:ext cx="1082675" cy="850900"/>
          </a:xfrm>
          <a:prstGeom prst="rightArrow">
            <a:avLst>
              <a:gd name="adj1" fmla="val 53361"/>
              <a:gd name="adj2" fmla="val 70847"/>
            </a:avLst>
          </a:prstGeom>
          <a:gradFill rotWithShape="1">
            <a:gsLst>
              <a:gs pos="0">
                <a:srgbClr val="DDDDDD"/>
              </a:gs>
              <a:gs pos="100000">
                <a:schemeClr val="bg1"/>
              </a:gs>
            </a:gsLst>
            <a:lin ang="0" scaled="1"/>
          </a:gradFill>
          <a:ln w="9525">
            <a:noFill/>
            <a:miter lim="800000"/>
            <a:headEnd/>
            <a:tailEnd/>
          </a:ln>
        </p:spPr>
        <p:txBody>
          <a:bodyPr wrap="none" anchor="ctr"/>
          <a:lstStyle/>
          <a:p>
            <a:endParaRPr lang="en-US"/>
          </a:p>
        </p:txBody>
      </p:sp>
      <p:sp>
        <p:nvSpPr>
          <p:cNvPr id="12297" name="AutoShape 1044"/>
          <p:cNvSpPr>
            <a:spLocks noChangeArrowheads="1"/>
          </p:cNvSpPr>
          <p:nvPr/>
        </p:nvSpPr>
        <p:spPr bwMode="auto">
          <a:xfrm>
            <a:off x="4424363" y="3243263"/>
            <a:ext cx="1049337" cy="850900"/>
          </a:xfrm>
          <a:prstGeom prst="rightArrow">
            <a:avLst>
              <a:gd name="adj1" fmla="val 53361"/>
              <a:gd name="adj2" fmla="val 70830"/>
            </a:avLst>
          </a:prstGeom>
          <a:gradFill rotWithShape="1">
            <a:gsLst>
              <a:gs pos="0">
                <a:srgbClr val="DDDDDD"/>
              </a:gs>
              <a:gs pos="100000">
                <a:schemeClr val="bg1"/>
              </a:gs>
            </a:gsLst>
            <a:lin ang="0" scaled="1"/>
          </a:gradFill>
          <a:ln w="9525">
            <a:noFill/>
            <a:miter lim="800000"/>
            <a:headEnd/>
            <a:tailEnd/>
          </a:ln>
        </p:spPr>
        <p:txBody>
          <a:bodyPr wrap="none" anchor="ctr"/>
          <a:lstStyle/>
          <a:p>
            <a:endParaRPr lang="en-US"/>
          </a:p>
        </p:txBody>
      </p:sp>
      <p:sp>
        <p:nvSpPr>
          <p:cNvPr id="12298" name="AutoShape 1045"/>
          <p:cNvSpPr>
            <a:spLocks noChangeArrowheads="1"/>
          </p:cNvSpPr>
          <p:nvPr/>
        </p:nvSpPr>
        <p:spPr bwMode="auto">
          <a:xfrm>
            <a:off x="4491038" y="4624388"/>
            <a:ext cx="1103312" cy="850900"/>
          </a:xfrm>
          <a:prstGeom prst="rightArrow">
            <a:avLst>
              <a:gd name="adj1" fmla="val 53361"/>
              <a:gd name="adj2" fmla="val 70841"/>
            </a:avLst>
          </a:prstGeom>
          <a:gradFill rotWithShape="1">
            <a:gsLst>
              <a:gs pos="0">
                <a:srgbClr val="DDDDDD"/>
              </a:gs>
              <a:gs pos="100000">
                <a:schemeClr val="bg1"/>
              </a:gs>
            </a:gsLst>
            <a:lin ang="0" scaled="1"/>
          </a:gradFill>
          <a:ln w="9525">
            <a:noFill/>
            <a:miter lim="800000"/>
            <a:headEnd/>
            <a:tailEnd/>
          </a:ln>
        </p:spPr>
        <p:txBody>
          <a:bodyPr wrap="none" anchor="ctr"/>
          <a:lstStyle/>
          <a:p>
            <a:endParaRPr lang="en-US"/>
          </a:p>
        </p:txBody>
      </p:sp>
      <p:sp>
        <p:nvSpPr>
          <p:cNvPr id="294934" name="Text Box 1046"/>
          <p:cNvSpPr txBox="1">
            <a:spLocks noChangeArrowheads="1"/>
          </p:cNvSpPr>
          <p:nvPr/>
        </p:nvSpPr>
        <p:spPr bwMode="auto">
          <a:xfrm>
            <a:off x="612775" y="2005013"/>
            <a:ext cx="4537075" cy="954087"/>
          </a:xfrm>
          <a:prstGeom prst="rect">
            <a:avLst/>
          </a:prstGeom>
          <a:noFill/>
          <a:ln w="9525">
            <a:noFill/>
            <a:miter lim="800000"/>
            <a:headEnd/>
            <a:tailEnd/>
          </a:ln>
        </p:spPr>
        <p:txBody>
          <a:bodyPr>
            <a:spAutoFit/>
          </a:bodyPr>
          <a:lstStyle/>
          <a:p>
            <a:pPr marL="457200" indent="-457200">
              <a:spcBef>
                <a:spcPct val="50000"/>
              </a:spcBef>
              <a:buFont typeface="Wingdings" pitchFamily="2" charset="2"/>
              <a:buAutoNum type="arabicPeriod"/>
            </a:pPr>
            <a:r>
              <a:rPr lang="en-US" sz="1400" b="1" u="sng">
                <a:solidFill>
                  <a:srgbClr val="000066"/>
                </a:solidFill>
                <a:latin typeface="Arial" charset="0"/>
              </a:rPr>
              <a:t>Promote and Publicize </a:t>
            </a:r>
            <a:r>
              <a:rPr lang="en-US" sz="1400">
                <a:solidFill>
                  <a:srgbClr val="000066"/>
                </a:solidFill>
                <a:latin typeface="Arial" charset="0"/>
              </a:rPr>
              <a:t>your designation as the FWPM; Serve as a liaison between staff employees and management; and represent program not individuals; Market your Program </a:t>
            </a:r>
            <a:endParaRPr lang="en-US" sz="1400"/>
          </a:p>
        </p:txBody>
      </p:sp>
      <p:sp>
        <p:nvSpPr>
          <p:cNvPr id="294935" name="Text Box 1047"/>
          <p:cNvSpPr txBox="1">
            <a:spLocks noChangeArrowheads="1"/>
          </p:cNvSpPr>
          <p:nvPr/>
        </p:nvSpPr>
        <p:spPr bwMode="auto">
          <a:xfrm>
            <a:off x="5540375" y="1976438"/>
            <a:ext cx="2930525" cy="954087"/>
          </a:xfrm>
          <a:prstGeom prst="rect">
            <a:avLst/>
          </a:prstGeom>
          <a:noFill/>
          <a:ln w="9525">
            <a:noFill/>
            <a:miter lim="800000"/>
            <a:headEnd/>
            <a:tailEnd/>
          </a:ln>
        </p:spPr>
        <p:txBody>
          <a:bodyPr>
            <a:spAutoFit/>
          </a:bodyPr>
          <a:lstStyle/>
          <a:p>
            <a:r>
              <a:rPr lang="en-US" sz="1400">
                <a:solidFill>
                  <a:srgbClr val="050000"/>
                </a:solidFill>
                <a:latin typeface="Arial" charset="0"/>
              </a:rPr>
              <a:t>Workforce  (agency leadership, other FWPMs, other federal agencies, non-profit organizations; universities, schools</a:t>
            </a:r>
          </a:p>
        </p:txBody>
      </p:sp>
      <p:sp>
        <p:nvSpPr>
          <p:cNvPr id="294936" name="Text Box 1048"/>
          <p:cNvSpPr txBox="1">
            <a:spLocks noChangeArrowheads="1"/>
          </p:cNvSpPr>
          <p:nvPr/>
        </p:nvSpPr>
        <p:spPr bwMode="auto">
          <a:xfrm>
            <a:off x="628650" y="3219450"/>
            <a:ext cx="4641850" cy="954088"/>
          </a:xfrm>
          <a:prstGeom prst="rect">
            <a:avLst/>
          </a:prstGeom>
          <a:noFill/>
          <a:ln w="9525">
            <a:noFill/>
            <a:miter lim="800000"/>
            <a:headEnd/>
            <a:tailEnd/>
          </a:ln>
        </p:spPr>
        <p:txBody>
          <a:bodyPr>
            <a:spAutoFit/>
          </a:bodyPr>
          <a:lstStyle/>
          <a:p>
            <a:pPr marL="457200" indent="-457200">
              <a:spcBef>
                <a:spcPct val="50000"/>
              </a:spcBef>
              <a:buFont typeface="Wingdings" pitchFamily="2" charset="2"/>
              <a:buAutoNum type="arabicPeriod" startAt="2"/>
            </a:pPr>
            <a:r>
              <a:rPr lang="en-US" sz="1400" b="1" u="sng">
                <a:solidFill>
                  <a:srgbClr val="000066"/>
                </a:solidFill>
                <a:latin typeface="Arial" charset="0"/>
              </a:rPr>
              <a:t>Provide Information </a:t>
            </a:r>
            <a:r>
              <a:rPr lang="en-US" sz="1400">
                <a:solidFill>
                  <a:srgbClr val="000066"/>
                </a:solidFill>
                <a:latin typeface="Arial" charset="0"/>
              </a:rPr>
              <a:t>on the employment status of women in your agency; Identify and address employment barriers; become expert on matters that relate to women in your workplace  </a:t>
            </a:r>
            <a:r>
              <a:rPr lang="en-US" sz="1400">
                <a:solidFill>
                  <a:srgbClr val="050000"/>
                </a:solidFill>
                <a:latin typeface="Arial" charset="0"/>
              </a:rPr>
              <a:t>.</a:t>
            </a:r>
            <a:endParaRPr lang="en-US" sz="1400"/>
          </a:p>
        </p:txBody>
      </p:sp>
      <p:sp>
        <p:nvSpPr>
          <p:cNvPr id="294937" name="Text Box 1049"/>
          <p:cNvSpPr txBox="1">
            <a:spLocks noChangeArrowheads="1"/>
          </p:cNvSpPr>
          <p:nvPr/>
        </p:nvSpPr>
        <p:spPr bwMode="auto">
          <a:xfrm>
            <a:off x="5621338" y="3435350"/>
            <a:ext cx="2446337" cy="523875"/>
          </a:xfrm>
          <a:prstGeom prst="rect">
            <a:avLst/>
          </a:prstGeom>
          <a:noFill/>
          <a:ln w="9525">
            <a:noFill/>
            <a:miter lim="800000"/>
            <a:headEnd/>
            <a:tailEnd/>
          </a:ln>
        </p:spPr>
        <p:txBody>
          <a:bodyPr>
            <a:spAutoFit/>
          </a:bodyPr>
          <a:lstStyle/>
          <a:p>
            <a:pPr>
              <a:spcBef>
                <a:spcPct val="50000"/>
              </a:spcBef>
              <a:buClr>
                <a:srgbClr val="050000"/>
              </a:buClr>
              <a:buFont typeface="Wingdings" pitchFamily="2" charset="2"/>
              <a:buNone/>
            </a:pPr>
            <a:r>
              <a:rPr lang="en-US" sz="1400">
                <a:solidFill>
                  <a:srgbClr val="050000"/>
                </a:solidFill>
                <a:latin typeface="Arial" charset="0"/>
              </a:rPr>
              <a:t>Employees, Leadership, OPM, EEOC, WHCWG</a:t>
            </a:r>
            <a:endParaRPr lang="en-US" sz="1400"/>
          </a:p>
        </p:txBody>
      </p:sp>
      <p:sp>
        <p:nvSpPr>
          <p:cNvPr id="294938" name="Text Box 1050"/>
          <p:cNvSpPr txBox="1">
            <a:spLocks noChangeArrowheads="1"/>
          </p:cNvSpPr>
          <p:nvPr/>
        </p:nvSpPr>
        <p:spPr bwMode="auto">
          <a:xfrm>
            <a:off x="601663" y="4573588"/>
            <a:ext cx="4154487" cy="738187"/>
          </a:xfrm>
          <a:prstGeom prst="rect">
            <a:avLst/>
          </a:prstGeom>
          <a:noFill/>
          <a:ln w="9525">
            <a:noFill/>
            <a:miter lim="800000"/>
            <a:headEnd/>
            <a:tailEnd/>
          </a:ln>
        </p:spPr>
        <p:txBody>
          <a:bodyPr>
            <a:spAutoFit/>
          </a:bodyPr>
          <a:lstStyle/>
          <a:p>
            <a:pPr marL="457200" indent="-457200">
              <a:spcBef>
                <a:spcPct val="50000"/>
              </a:spcBef>
              <a:buFont typeface="Wingdings" pitchFamily="2" charset="2"/>
              <a:buAutoNum type="arabicPeriod" startAt="3"/>
            </a:pPr>
            <a:r>
              <a:rPr lang="en-US" sz="1400" b="1" u="sng">
                <a:solidFill>
                  <a:srgbClr val="000066"/>
                </a:solidFill>
                <a:latin typeface="Arial" charset="0"/>
              </a:rPr>
              <a:t>Review Resources and Skills  </a:t>
            </a:r>
            <a:r>
              <a:rPr lang="en-US" sz="1400">
                <a:solidFill>
                  <a:srgbClr val="000066"/>
                </a:solidFill>
                <a:latin typeface="Arial" charset="0"/>
              </a:rPr>
              <a:t> Review Regulations, policies, procedures, advisory committees, other FWP managers, FEW,   </a:t>
            </a:r>
            <a:endParaRPr lang="en-US" sz="1400"/>
          </a:p>
        </p:txBody>
      </p:sp>
      <p:sp>
        <p:nvSpPr>
          <p:cNvPr id="294939" name="Text Box 1051"/>
          <p:cNvSpPr txBox="1">
            <a:spLocks noChangeArrowheads="1"/>
          </p:cNvSpPr>
          <p:nvPr/>
        </p:nvSpPr>
        <p:spPr bwMode="auto">
          <a:xfrm>
            <a:off x="5675313" y="4619625"/>
            <a:ext cx="2406650" cy="846138"/>
          </a:xfrm>
          <a:prstGeom prst="rect">
            <a:avLst/>
          </a:prstGeom>
          <a:noFill/>
          <a:ln w="9525">
            <a:noFill/>
            <a:miter lim="800000"/>
            <a:headEnd/>
            <a:tailEnd/>
          </a:ln>
        </p:spPr>
        <p:txBody>
          <a:bodyPr>
            <a:spAutoFit/>
          </a:bodyPr>
          <a:lstStyle/>
          <a:p>
            <a:pPr>
              <a:spcBef>
                <a:spcPct val="50000"/>
              </a:spcBef>
              <a:buClr>
                <a:srgbClr val="050000"/>
              </a:buClr>
            </a:pPr>
            <a:r>
              <a:rPr lang="en-US" sz="1400">
                <a:solidFill>
                  <a:srgbClr val="050000"/>
                </a:solidFill>
                <a:latin typeface="Arial" charset="0"/>
              </a:rPr>
              <a:t>Employees, Leadership, OPM, EEOC, WHCWG</a:t>
            </a:r>
            <a:endParaRPr lang="en-US" sz="1400"/>
          </a:p>
          <a:p>
            <a:pPr>
              <a:spcBef>
                <a:spcPct val="50000"/>
              </a:spcBef>
              <a:buClr>
                <a:srgbClr val="050000"/>
              </a:buClr>
              <a:buFont typeface="Wingdings" pitchFamily="2" charset="2"/>
              <a:buNone/>
            </a:pPr>
            <a:r>
              <a:rPr lang="en-US" sz="1400">
                <a:solidFill>
                  <a:srgbClr val="050000"/>
                </a:solidFill>
                <a:latin typeface="Arial" charset="0"/>
              </a:rPr>
              <a:t>.</a:t>
            </a:r>
            <a:endParaRPr lang="en-US" sz="1400"/>
          </a:p>
        </p:txBody>
      </p:sp>
      <p:pic>
        <p:nvPicPr>
          <p:cNvPr id="12305" name="Picture 1053"/>
          <p:cNvPicPr>
            <a:picLocks noChangeAspect="1" noChangeArrowheads="1"/>
          </p:cNvPicPr>
          <p:nvPr/>
        </p:nvPicPr>
        <p:blipFill>
          <a:blip r:embed="rId3" cstate="print"/>
          <a:srcRect/>
          <a:stretch>
            <a:fillRect/>
          </a:stretch>
        </p:blipFill>
        <p:spPr bwMode="auto">
          <a:xfrm>
            <a:off x="295275" y="1004888"/>
            <a:ext cx="6918325" cy="6985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4934"/>
                                        </p:tgtEl>
                                        <p:attrNameLst>
                                          <p:attrName>style.visibility</p:attrName>
                                        </p:attrNameLst>
                                      </p:cBhvr>
                                      <p:to>
                                        <p:strVal val="visible"/>
                                      </p:to>
                                    </p:set>
                                    <p:anim calcmode="lin" valueType="num">
                                      <p:cBhvr additive="base">
                                        <p:cTn id="7" dur="500" fill="hold"/>
                                        <p:tgtEl>
                                          <p:spTgt spid="294934"/>
                                        </p:tgtEl>
                                        <p:attrNameLst>
                                          <p:attrName>ppt_x</p:attrName>
                                        </p:attrNameLst>
                                      </p:cBhvr>
                                      <p:tavLst>
                                        <p:tav tm="0">
                                          <p:val>
                                            <p:strVal val="0-#ppt_w/2"/>
                                          </p:val>
                                        </p:tav>
                                        <p:tav tm="100000">
                                          <p:val>
                                            <p:strVal val="#ppt_x"/>
                                          </p:val>
                                        </p:tav>
                                      </p:tavLst>
                                    </p:anim>
                                    <p:anim calcmode="lin" valueType="num">
                                      <p:cBhvr additive="base">
                                        <p:cTn id="8" dur="500" fill="hold"/>
                                        <p:tgtEl>
                                          <p:spTgt spid="2949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94935"/>
                                        </p:tgtEl>
                                        <p:attrNameLst>
                                          <p:attrName>style.visibility</p:attrName>
                                        </p:attrNameLst>
                                      </p:cBhvr>
                                      <p:to>
                                        <p:strVal val="visible"/>
                                      </p:to>
                                    </p:set>
                                    <p:anim calcmode="lin" valueType="num">
                                      <p:cBhvr additive="base">
                                        <p:cTn id="13" dur="500" fill="hold"/>
                                        <p:tgtEl>
                                          <p:spTgt spid="294935"/>
                                        </p:tgtEl>
                                        <p:attrNameLst>
                                          <p:attrName>ppt_x</p:attrName>
                                        </p:attrNameLst>
                                      </p:cBhvr>
                                      <p:tavLst>
                                        <p:tav tm="0">
                                          <p:val>
                                            <p:strVal val="1+#ppt_w/2"/>
                                          </p:val>
                                        </p:tav>
                                        <p:tav tm="100000">
                                          <p:val>
                                            <p:strVal val="#ppt_x"/>
                                          </p:val>
                                        </p:tav>
                                      </p:tavLst>
                                    </p:anim>
                                    <p:anim calcmode="lin" valueType="num">
                                      <p:cBhvr additive="base">
                                        <p:cTn id="14" dur="500" fill="hold"/>
                                        <p:tgtEl>
                                          <p:spTgt spid="29493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4936"/>
                                        </p:tgtEl>
                                        <p:attrNameLst>
                                          <p:attrName>style.visibility</p:attrName>
                                        </p:attrNameLst>
                                      </p:cBhvr>
                                      <p:to>
                                        <p:strVal val="visible"/>
                                      </p:to>
                                    </p:set>
                                    <p:anim calcmode="lin" valueType="num">
                                      <p:cBhvr additive="base">
                                        <p:cTn id="19" dur="500" fill="hold"/>
                                        <p:tgtEl>
                                          <p:spTgt spid="294936"/>
                                        </p:tgtEl>
                                        <p:attrNameLst>
                                          <p:attrName>ppt_x</p:attrName>
                                        </p:attrNameLst>
                                      </p:cBhvr>
                                      <p:tavLst>
                                        <p:tav tm="0">
                                          <p:val>
                                            <p:strVal val="0-#ppt_w/2"/>
                                          </p:val>
                                        </p:tav>
                                        <p:tav tm="100000">
                                          <p:val>
                                            <p:strVal val="#ppt_x"/>
                                          </p:val>
                                        </p:tav>
                                      </p:tavLst>
                                    </p:anim>
                                    <p:anim calcmode="lin" valueType="num">
                                      <p:cBhvr additive="base">
                                        <p:cTn id="20" dur="500" fill="hold"/>
                                        <p:tgtEl>
                                          <p:spTgt spid="29493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94937"/>
                                        </p:tgtEl>
                                        <p:attrNameLst>
                                          <p:attrName>style.visibility</p:attrName>
                                        </p:attrNameLst>
                                      </p:cBhvr>
                                      <p:to>
                                        <p:strVal val="visible"/>
                                      </p:to>
                                    </p:set>
                                    <p:anim calcmode="lin" valueType="num">
                                      <p:cBhvr additive="base">
                                        <p:cTn id="25" dur="500" fill="hold"/>
                                        <p:tgtEl>
                                          <p:spTgt spid="294937"/>
                                        </p:tgtEl>
                                        <p:attrNameLst>
                                          <p:attrName>ppt_x</p:attrName>
                                        </p:attrNameLst>
                                      </p:cBhvr>
                                      <p:tavLst>
                                        <p:tav tm="0">
                                          <p:val>
                                            <p:strVal val="1+#ppt_w/2"/>
                                          </p:val>
                                        </p:tav>
                                        <p:tav tm="100000">
                                          <p:val>
                                            <p:strVal val="#ppt_x"/>
                                          </p:val>
                                        </p:tav>
                                      </p:tavLst>
                                    </p:anim>
                                    <p:anim calcmode="lin" valueType="num">
                                      <p:cBhvr additive="base">
                                        <p:cTn id="26" dur="500" fill="hold"/>
                                        <p:tgtEl>
                                          <p:spTgt spid="29493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94938"/>
                                        </p:tgtEl>
                                        <p:attrNameLst>
                                          <p:attrName>style.visibility</p:attrName>
                                        </p:attrNameLst>
                                      </p:cBhvr>
                                      <p:to>
                                        <p:strVal val="visible"/>
                                      </p:to>
                                    </p:set>
                                    <p:anim calcmode="lin" valueType="num">
                                      <p:cBhvr additive="base">
                                        <p:cTn id="31" dur="500" fill="hold"/>
                                        <p:tgtEl>
                                          <p:spTgt spid="294938"/>
                                        </p:tgtEl>
                                        <p:attrNameLst>
                                          <p:attrName>ppt_x</p:attrName>
                                        </p:attrNameLst>
                                      </p:cBhvr>
                                      <p:tavLst>
                                        <p:tav tm="0">
                                          <p:val>
                                            <p:strVal val="0-#ppt_w/2"/>
                                          </p:val>
                                        </p:tav>
                                        <p:tav tm="100000">
                                          <p:val>
                                            <p:strVal val="#ppt_x"/>
                                          </p:val>
                                        </p:tav>
                                      </p:tavLst>
                                    </p:anim>
                                    <p:anim calcmode="lin" valueType="num">
                                      <p:cBhvr additive="base">
                                        <p:cTn id="32" dur="500" fill="hold"/>
                                        <p:tgtEl>
                                          <p:spTgt spid="29493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94939"/>
                                        </p:tgtEl>
                                        <p:attrNameLst>
                                          <p:attrName>style.visibility</p:attrName>
                                        </p:attrNameLst>
                                      </p:cBhvr>
                                      <p:to>
                                        <p:strVal val="visible"/>
                                      </p:to>
                                    </p:set>
                                    <p:anim calcmode="lin" valueType="num">
                                      <p:cBhvr additive="base">
                                        <p:cTn id="37" dur="500" fill="hold"/>
                                        <p:tgtEl>
                                          <p:spTgt spid="294939"/>
                                        </p:tgtEl>
                                        <p:attrNameLst>
                                          <p:attrName>ppt_x</p:attrName>
                                        </p:attrNameLst>
                                      </p:cBhvr>
                                      <p:tavLst>
                                        <p:tav tm="0">
                                          <p:val>
                                            <p:strVal val="1+#ppt_w/2"/>
                                          </p:val>
                                        </p:tav>
                                        <p:tav tm="100000">
                                          <p:val>
                                            <p:strVal val="#ppt_x"/>
                                          </p:val>
                                        </p:tav>
                                      </p:tavLst>
                                    </p:anim>
                                    <p:anim calcmode="lin" valueType="num">
                                      <p:cBhvr additive="base">
                                        <p:cTn id="38" dur="500" fill="hold"/>
                                        <p:tgtEl>
                                          <p:spTgt spid="2949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34" grpId="0" autoUpdateAnimBg="0"/>
      <p:bldP spid="294935" grpId="0" autoUpdateAnimBg="0"/>
      <p:bldP spid="294936" grpId="0" autoUpdateAnimBg="0"/>
      <p:bldP spid="294937" grpId="0" autoUpdateAnimBg="0"/>
      <p:bldP spid="294938" grpId="0" autoUpdateAnimBg="0"/>
      <p:bldP spid="29493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609600"/>
            <a:ext cx="7772400" cy="695325"/>
          </a:xfrm>
        </p:spPr>
        <p:txBody>
          <a:bodyPr/>
          <a:lstStyle/>
          <a:p>
            <a:r>
              <a:rPr lang="en-US" smtClean="0"/>
              <a:t>Resource Allocation Plan</a:t>
            </a:r>
          </a:p>
        </p:txBody>
      </p:sp>
      <p:sp>
        <p:nvSpPr>
          <p:cNvPr id="13315" name="Content Placeholder 2"/>
          <p:cNvSpPr>
            <a:spLocks noGrp="1"/>
          </p:cNvSpPr>
          <p:nvPr>
            <p:ph idx="1"/>
          </p:nvPr>
        </p:nvSpPr>
        <p:spPr>
          <a:xfrm>
            <a:off x="430213" y="1708150"/>
            <a:ext cx="8310562" cy="4387850"/>
          </a:xfrm>
        </p:spPr>
        <p:txBody>
          <a:bodyPr/>
          <a:lstStyle/>
          <a:p>
            <a:r>
              <a:rPr lang="en-US" b="1" u="sng" smtClean="0"/>
              <a:t>Purpose:  </a:t>
            </a:r>
            <a:r>
              <a:rPr lang="en-US" smtClean="0"/>
              <a:t>Step by step procedure for SEP plan, which identifies program needs</a:t>
            </a:r>
          </a:p>
          <a:p>
            <a:r>
              <a:rPr lang="en-US" smtClean="0"/>
              <a:t>Ensures  a </a:t>
            </a:r>
            <a:r>
              <a:rPr lang="en-US" b="1" u="sng" smtClean="0"/>
              <a:t>results oriented program </a:t>
            </a:r>
            <a:r>
              <a:rPr lang="en-US" smtClean="0"/>
              <a:t>as recommend by OPM</a:t>
            </a:r>
          </a:p>
          <a:p>
            <a:r>
              <a:rPr lang="en-US" b="1" smtClean="0"/>
              <a:t>Components</a:t>
            </a:r>
          </a:p>
          <a:p>
            <a:pPr lvl="1"/>
            <a:r>
              <a:rPr lang="en-US" b="1" smtClean="0"/>
              <a:t>Work Plan </a:t>
            </a:r>
            <a:r>
              <a:rPr lang="en-US" smtClean="0"/>
              <a:t>(Assessment Report of estimated time and resources to implement planned actions during FY)</a:t>
            </a:r>
          </a:p>
          <a:p>
            <a:pPr lvl="1"/>
            <a:r>
              <a:rPr lang="en-US" b="1" u="sng" smtClean="0"/>
              <a:t>Budget Sheet </a:t>
            </a:r>
            <a:r>
              <a:rPr lang="en-US" smtClean="0"/>
              <a:t>(Review Statistics, establish priorities, and obtain approval)</a:t>
            </a:r>
          </a:p>
        </p:txBody>
      </p:sp>
      <p:sp>
        <p:nvSpPr>
          <p:cNvPr id="13316" name="Slide Number Placeholder 3"/>
          <p:cNvSpPr>
            <a:spLocks noGrp="1"/>
          </p:cNvSpPr>
          <p:nvPr>
            <p:ph type="sldNum" sz="quarter" idx="12"/>
          </p:nvPr>
        </p:nvSpPr>
        <p:spPr>
          <a:noFill/>
        </p:spPr>
        <p:txBody>
          <a:bodyPr/>
          <a:lstStyle/>
          <a:p>
            <a:fld id="{773B7C13-F355-49C5-9E70-C690C628EAAF}" type="slidenum">
              <a:rPr lang="en-US"/>
              <a:pPr/>
              <a:t>11</a:t>
            </a:fld>
            <a:endParaRPr lang="en-US"/>
          </a:p>
        </p:txBody>
      </p:sp>
      <p:pic>
        <p:nvPicPr>
          <p:cNvPr id="13317" name="Picture 6"/>
          <p:cNvPicPr>
            <a:picLocks noChangeAspect="1" noChangeArrowheads="1"/>
          </p:cNvPicPr>
          <p:nvPr/>
        </p:nvPicPr>
        <p:blipFill>
          <a:blip r:embed="rId2" cstate="print"/>
          <a:srcRect/>
          <a:stretch>
            <a:fillRect/>
          </a:stretch>
        </p:blipFill>
        <p:spPr bwMode="auto">
          <a:xfrm>
            <a:off x="635000" y="1331913"/>
            <a:ext cx="7796213" cy="93662"/>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284163"/>
            <a:ext cx="7772400" cy="846137"/>
          </a:xfrm>
        </p:spPr>
        <p:txBody>
          <a:bodyPr/>
          <a:lstStyle/>
          <a:p>
            <a:r>
              <a:rPr lang="en-US" smtClean="0"/>
              <a:t>ACCOUNTABILITY</a:t>
            </a:r>
            <a:br>
              <a:rPr lang="en-US" smtClean="0"/>
            </a:br>
            <a:endParaRPr lang="en-US" smtClean="0"/>
          </a:p>
        </p:txBody>
      </p:sp>
      <p:sp>
        <p:nvSpPr>
          <p:cNvPr id="14339" name="Content Placeholder 2"/>
          <p:cNvSpPr>
            <a:spLocks noGrp="1"/>
          </p:cNvSpPr>
          <p:nvPr>
            <p:ph idx="1"/>
          </p:nvPr>
        </p:nvSpPr>
        <p:spPr>
          <a:xfrm>
            <a:off x="293688" y="931863"/>
            <a:ext cx="8340725" cy="5164137"/>
          </a:xfrm>
        </p:spPr>
        <p:txBody>
          <a:bodyPr/>
          <a:lstStyle/>
          <a:p>
            <a:r>
              <a:rPr lang="en-US" smtClean="0"/>
              <a:t>MD-715 – EEOC --  </a:t>
            </a:r>
            <a:r>
              <a:rPr lang="en-US" sz="1600" smtClean="0"/>
              <a:t>The MD-715 is government-initiated and mandated; it is compliance-based and relies on statistical comparisons of various demographic group; contain goals and timetables designed to bring the level of participation for minorities, women, and persons wit disabilities in to parity with relevant and available labor force applicant pool; and reflects Fiscal Year progress made to mitigate and/or eliminate barriers that impede employment opportunities for minorities, women, and persons with disabilities</a:t>
            </a:r>
            <a:r>
              <a:rPr lang="en-US" smtClean="0"/>
              <a:t>. </a:t>
            </a:r>
          </a:p>
          <a:p>
            <a:r>
              <a:rPr lang="en-US" smtClean="0"/>
              <a:t>White House Council on Women and Girls</a:t>
            </a:r>
          </a:p>
          <a:p>
            <a:r>
              <a:rPr lang="en-US" smtClean="0"/>
              <a:t>Agency Leadership</a:t>
            </a:r>
          </a:p>
          <a:p>
            <a:r>
              <a:rPr lang="en-US" smtClean="0"/>
              <a:t>OPM – FEORP -- </a:t>
            </a:r>
            <a:r>
              <a:rPr lang="en-US" sz="2000" smtClean="0"/>
              <a:t>Federal Equal Opportunity Recruitment </a:t>
            </a:r>
            <a:r>
              <a:rPr lang="en-US" sz="1400" smtClean="0"/>
              <a:t>OPM has the responsibility to annually report to Congress on progress under the Federal Equal Opportunity Recruitment Program (FEORP). The report is prepared in compliance with the law (5 U.S.C. 7201 and 5 CFR Part 720, Subpart B) and contains information on the representation of minorities within the Federal Government and best practices of Federal agencies. OPM is committed to, and is taking aggressive action to ensure, diversity in the Federal Government. </a:t>
            </a:r>
          </a:p>
        </p:txBody>
      </p:sp>
      <p:sp>
        <p:nvSpPr>
          <p:cNvPr id="14340" name="Slide Number Placeholder 3"/>
          <p:cNvSpPr>
            <a:spLocks noGrp="1"/>
          </p:cNvSpPr>
          <p:nvPr>
            <p:ph type="sldNum" sz="quarter" idx="12"/>
          </p:nvPr>
        </p:nvSpPr>
        <p:spPr>
          <a:noFill/>
        </p:spPr>
        <p:txBody>
          <a:bodyPr/>
          <a:lstStyle/>
          <a:p>
            <a:fld id="{B10A1657-1165-4B08-AA77-9CEBCB75C3B3}" type="slidenum">
              <a:rPr lang="en-US"/>
              <a:pPr/>
              <a:t>12</a:t>
            </a:fld>
            <a:endParaRPr lang="en-US"/>
          </a:p>
        </p:txBody>
      </p:sp>
      <p:pic>
        <p:nvPicPr>
          <p:cNvPr id="14341" name="Picture 6"/>
          <p:cNvPicPr>
            <a:picLocks noChangeAspect="1" noChangeArrowheads="1"/>
          </p:cNvPicPr>
          <p:nvPr/>
        </p:nvPicPr>
        <p:blipFill>
          <a:blip r:embed="rId2" cstate="print"/>
          <a:srcRect/>
          <a:stretch>
            <a:fillRect/>
          </a:stretch>
        </p:blipFill>
        <p:spPr bwMode="auto">
          <a:xfrm>
            <a:off x="679450" y="733425"/>
            <a:ext cx="7794625" cy="68263"/>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409EE321-985B-4195-8C74-7A0E6F37E5EF}" type="slidenum">
              <a:rPr lang="en-US" smtClean="0"/>
              <a:pPr/>
              <a:t>13</a:t>
            </a:fld>
            <a:endParaRPr lang="en-US" smtClean="0"/>
          </a:p>
        </p:txBody>
      </p:sp>
      <p:pic>
        <p:nvPicPr>
          <p:cNvPr id="15363" name="Picture 2"/>
          <p:cNvPicPr>
            <a:picLocks noChangeAspect="1" noChangeArrowheads="1"/>
          </p:cNvPicPr>
          <p:nvPr/>
        </p:nvPicPr>
        <p:blipFill>
          <a:blip r:embed="rId3" cstate="print"/>
          <a:srcRect/>
          <a:stretch>
            <a:fillRect/>
          </a:stretch>
        </p:blipFill>
        <p:spPr bwMode="auto">
          <a:xfrm>
            <a:off x="1166813" y="3656013"/>
            <a:ext cx="7083425" cy="100012"/>
          </a:xfrm>
          <a:prstGeom prst="rect">
            <a:avLst/>
          </a:prstGeom>
          <a:noFill/>
          <a:ln w="9525">
            <a:noFill/>
            <a:miter lim="800000"/>
            <a:headEnd/>
            <a:tailEnd/>
          </a:ln>
        </p:spPr>
      </p:pic>
      <p:sp>
        <p:nvSpPr>
          <p:cNvPr id="15364" name="Rectangle 3"/>
          <p:cNvSpPr>
            <a:spLocks noGrp="1" noChangeArrowheads="1"/>
          </p:cNvSpPr>
          <p:nvPr>
            <p:ph type="ctrTitle"/>
          </p:nvPr>
        </p:nvSpPr>
        <p:spPr>
          <a:xfrm>
            <a:off x="695325" y="1855788"/>
            <a:ext cx="8042275" cy="1317625"/>
          </a:xfrm>
        </p:spPr>
        <p:txBody>
          <a:bodyPr/>
          <a:lstStyle/>
          <a:p>
            <a:pPr algn="ctr" eaLnBrk="1" hangingPunct="1"/>
            <a:r>
              <a:rPr lang="en-US" sz="3600" i="1" smtClean="0">
                <a:latin typeface="Arial" charset="0"/>
              </a:rPr>
              <a:t/>
            </a:r>
            <a:br>
              <a:rPr lang="en-US" sz="3600" i="1" smtClean="0">
                <a:latin typeface="Arial" charset="0"/>
              </a:rPr>
            </a:br>
            <a:r>
              <a:rPr lang="en-US" sz="3600" i="1" smtClean="0">
                <a:latin typeface="Arial" charset="0"/>
              </a:rPr>
              <a:t>SNAPSHOT: TSA FWP Program Highlights</a:t>
            </a:r>
          </a:p>
        </p:txBody>
      </p:sp>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sldNum" sz="quarter" idx="12"/>
          </p:nvPr>
        </p:nvSpPr>
        <p:spPr>
          <a:xfrm>
            <a:off x="3124200" y="6248400"/>
            <a:ext cx="2895600" cy="457200"/>
          </a:xfrm>
          <a:noFill/>
        </p:spPr>
        <p:txBody>
          <a:bodyPr/>
          <a:lstStyle/>
          <a:p>
            <a:pPr algn="ctr"/>
            <a:fld id="{982DD2C3-EEB1-40C7-AAC5-275DD9A384F4}" type="slidenum">
              <a:rPr lang="en-US" smtClean="0">
                <a:solidFill>
                  <a:schemeClr val="tx1"/>
                </a:solidFill>
              </a:rPr>
              <a:pPr algn="ctr"/>
              <a:t>14</a:t>
            </a:fld>
            <a:endParaRPr lang="en-US" smtClean="0">
              <a:solidFill>
                <a:schemeClr val="tx1"/>
              </a:solidFill>
            </a:endParaRPr>
          </a:p>
        </p:txBody>
      </p:sp>
      <p:sp>
        <p:nvSpPr>
          <p:cNvPr id="16387" name="Rectangle 2"/>
          <p:cNvSpPr>
            <a:spLocks noGrp="1" noChangeArrowheads="1"/>
          </p:cNvSpPr>
          <p:nvPr>
            <p:ph type="title"/>
          </p:nvPr>
        </p:nvSpPr>
        <p:spPr>
          <a:xfrm>
            <a:off x="889000" y="203200"/>
            <a:ext cx="7589838" cy="654050"/>
          </a:xfrm>
        </p:spPr>
        <p:txBody>
          <a:bodyPr/>
          <a:lstStyle/>
          <a:p>
            <a:pPr algn="ctr"/>
            <a:r>
              <a:rPr lang="en-US" sz="2400" smtClean="0">
                <a:solidFill>
                  <a:srgbClr val="000066"/>
                </a:solidFill>
                <a:latin typeface="Arial" charset="0"/>
              </a:rPr>
              <a:t>General Health of TSA</a:t>
            </a:r>
            <a:br>
              <a:rPr lang="en-US" sz="2400" smtClean="0">
                <a:solidFill>
                  <a:srgbClr val="000066"/>
                </a:solidFill>
                <a:latin typeface="Arial" charset="0"/>
              </a:rPr>
            </a:br>
            <a:r>
              <a:rPr lang="en-US" sz="1800" smtClean="0">
                <a:solidFill>
                  <a:srgbClr val="000066"/>
                </a:solidFill>
                <a:latin typeface="Arial" charset="0"/>
              </a:rPr>
              <a:t>As Reflected in MD-715 Report</a:t>
            </a:r>
          </a:p>
        </p:txBody>
      </p:sp>
      <p:sp>
        <p:nvSpPr>
          <p:cNvPr id="16388" name="Rectangle 3"/>
          <p:cNvSpPr>
            <a:spLocks noGrp="1" noChangeArrowheads="1"/>
          </p:cNvSpPr>
          <p:nvPr>
            <p:ph type="body" sz="half" idx="1"/>
          </p:nvPr>
        </p:nvSpPr>
        <p:spPr>
          <a:xfrm>
            <a:off x="898525" y="1439863"/>
            <a:ext cx="7851775" cy="4338637"/>
          </a:xfrm>
        </p:spPr>
        <p:txBody>
          <a:bodyPr/>
          <a:lstStyle/>
          <a:p>
            <a:pPr marL="381000" indent="-381000">
              <a:lnSpc>
                <a:spcPct val="80000"/>
              </a:lnSpc>
              <a:buFontTx/>
              <a:buNone/>
            </a:pPr>
            <a:endParaRPr lang="en-US" sz="1800" i="1" smtClean="0"/>
          </a:p>
          <a:p>
            <a:pPr marL="381000" indent="-381000">
              <a:lnSpc>
                <a:spcPct val="80000"/>
              </a:lnSpc>
              <a:buFontTx/>
              <a:buNone/>
            </a:pPr>
            <a:r>
              <a:rPr lang="en-US" sz="1800" i="1" smtClean="0"/>
              <a:t>      </a:t>
            </a:r>
            <a:r>
              <a:rPr lang="en-US" sz="1800" b="1" i="1" smtClean="0"/>
              <a:t>Demonstrated Commitment agency leadership</a:t>
            </a:r>
          </a:p>
          <a:p>
            <a:pPr marL="381000" indent="-381000">
              <a:lnSpc>
                <a:spcPct val="80000"/>
              </a:lnSpc>
              <a:buFontTx/>
              <a:buNone/>
            </a:pPr>
            <a:r>
              <a:rPr lang="en-US" sz="1800" smtClean="0"/>
              <a:t>      All managers and supervisors are not held </a:t>
            </a:r>
            <a:r>
              <a:rPr lang="en-US" sz="1800" b="1" smtClean="0"/>
              <a:t>accountabl</a:t>
            </a:r>
            <a:r>
              <a:rPr lang="en-US" sz="1800" smtClean="0"/>
              <a:t>e                               for diversity/ inclusive workplace </a:t>
            </a:r>
          </a:p>
          <a:p>
            <a:pPr marL="381000" indent="-381000">
              <a:lnSpc>
                <a:spcPct val="80000"/>
              </a:lnSpc>
              <a:buFontTx/>
              <a:buNone/>
            </a:pPr>
            <a:endParaRPr lang="en-US" sz="1800" b="1" i="1" smtClean="0"/>
          </a:p>
          <a:p>
            <a:pPr marL="381000" indent="-381000">
              <a:lnSpc>
                <a:spcPct val="80000"/>
              </a:lnSpc>
              <a:buFontTx/>
              <a:buNone/>
            </a:pPr>
            <a:r>
              <a:rPr lang="en-US" sz="1800" b="1" i="1" smtClean="0"/>
              <a:t>      Integration of EEO into Mission</a:t>
            </a:r>
          </a:p>
          <a:p>
            <a:pPr marL="381000" indent="-381000">
              <a:lnSpc>
                <a:spcPct val="80000"/>
              </a:lnSpc>
              <a:buFontTx/>
              <a:buNone/>
            </a:pPr>
            <a:r>
              <a:rPr lang="en-US" sz="1800" smtClean="0"/>
              <a:t>      Inconsistent OCRL involvement in recruitment, outreach efforts,               and review for disparate impact on minorities, </a:t>
            </a:r>
            <a:r>
              <a:rPr lang="en-US" sz="1800" b="1" u="sng" smtClean="0"/>
              <a:t>women</a:t>
            </a:r>
            <a:r>
              <a:rPr lang="en-US" sz="1800" smtClean="0"/>
              <a:t> and PWDs               of proposed plans and policies </a:t>
            </a:r>
          </a:p>
          <a:p>
            <a:pPr marL="381000" indent="-381000">
              <a:lnSpc>
                <a:spcPct val="80000"/>
              </a:lnSpc>
              <a:buFontTx/>
              <a:buNone/>
            </a:pPr>
            <a:r>
              <a:rPr lang="en-US" sz="1800" smtClean="0"/>
              <a:t>       </a:t>
            </a:r>
          </a:p>
          <a:p>
            <a:pPr marL="381000" indent="-381000">
              <a:lnSpc>
                <a:spcPct val="80000"/>
              </a:lnSpc>
              <a:buFontTx/>
              <a:buNone/>
            </a:pPr>
            <a:r>
              <a:rPr lang="en-US" sz="1800" b="1" i="1" smtClean="0"/>
              <a:t>      Management/Program Accountability</a:t>
            </a:r>
          </a:p>
          <a:p>
            <a:pPr marL="381000" indent="-381000">
              <a:lnSpc>
                <a:spcPct val="80000"/>
              </a:lnSpc>
              <a:buFontTx/>
              <a:buNone/>
            </a:pPr>
            <a:r>
              <a:rPr lang="en-US" sz="1800" smtClean="0"/>
              <a:t>	Senior OHC and OCRL leadership meet infrequently </a:t>
            </a:r>
            <a:r>
              <a:rPr lang="en-US" sz="1800" b="1" smtClean="0"/>
              <a:t>to assess           </a:t>
            </a:r>
            <a:r>
              <a:rPr lang="en-US" sz="1800" smtClean="0"/>
              <a:t>personnel programs, policies and procedures impacting TSA </a:t>
            </a:r>
          </a:p>
          <a:p>
            <a:pPr marL="381000" indent="-381000">
              <a:lnSpc>
                <a:spcPct val="80000"/>
              </a:lnSpc>
              <a:buFontTx/>
              <a:buNone/>
            </a:pPr>
            <a:r>
              <a:rPr lang="en-US" sz="1800" smtClean="0"/>
              <a:t>      workforce 	</a:t>
            </a:r>
          </a:p>
          <a:p>
            <a:pPr marL="381000" indent="-381000">
              <a:lnSpc>
                <a:spcPct val="80000"/>
              </a:lnSpc>
              <a:buFontTx/>
              <a:buNone/>
            </a:pPr>
            <a:r>
              <a:rPr lang="en-US" sz="1800" b="1" i="1" smtClean="0"/>
              <a:t>       </a:t>
            </a:r>
          </a:p>
        </p:txBody>
      </p:sp>
      <p:sp>
        <p:nvSpPr>
          <p:cNvPr id="16389" name="Text Box 4"/>
          <p:cNvSpPr txBox="1">
            <a:spLocks noChangeArrowheads="1"/>
          </p:cNvSpPr>
          <p:nvPr/>
        </p:nvSpPr>
        <p:spPr bwMode="auto">
          <a:xfrm>
            <a:off x="628650" y="1554163"/>
            <a:ext cx="260350" cy="609600"/>
          </a:xfrm>
          <a:prstGeom prst="rect">
            <a:avLst/>
          </a:prstGeom>
          <a:noFill/>
          <a:ln w="9525">
            <a:noFill/>
            <a:miter lim="800000"/>
            <a:headEnd/>
            <a:tailEnd/>
          </a:ln>
        </p:spPr>
        <p:txBody>
          <a:bodyPr wrap="none">
            <a:spAutoFit/>
          </a:bodyPr>
          <a:lstStyle/>
          <a:p>
            <a:endParaRPr lang="en-US" sz="1000">
              <a:solidFill>
                <a:srgbClr val="000066"/>
              </a:solidFill>
              <a:latin typeface="Arial" charset="0"/>
            </a:endParaRPr>
          </a:p>
          <a:p>
            <a:r>
              <a:rPr lang="en-US" sz="2400"/>
              <a:t> </a:t>
            </a:r>
          </a:p>
        </p:txBody>
      </p:sp>
      <p:pic>
        <p:nvPicPr>
          <p:cNvPr id="16390" name="Picture 5"/>
          <p:cNvPicPr>
            <a:picLocks noChangeAspect="1" noChangeArrowheads="1"/>
          </p:cNvPicPr>
          <p:nvPr/>
        </p:nvPicPr>
        <p:blipFill>
          <a:blip r:embed="rId3" cstate="print"/>
          <a:srcRect/>
          <a:stretch>
            <a:fillRect/>
          </a:stretch>
        </p:blipFill>
        <p:spPr bwMode="auto">
          <a:xfrm>
            <a:off x="0" y="939800"/>
            <a:ext cx="9144000" cy="111125"/>
          </a:xfrm>
          <a:prstGeom prst="rect">
            <a:avLst/>
          </a:prstGeom>
          <a:noFill/>
          <a:ln w="9525">
            <a:noFill/>
            <a:miter lim="800000"/>
            <a:headEnd/>
            <a:tailEnd/>
          </a:ln>
        </p:spPr>
      </p:pic>
      <p:sp>
        <p:nvSpPr>
          <p:cNvPr id="702474" name="table"/>
          <p:cNvSpPr>
            <a:spLocks noEditPoints="1" noChangeArrowheads="1"/>
          </p:cNvSpPr>
          <p:nvPr/>
        </p:nvSpPr>
        <p:spPr bwMode="auto">
          <a:xfrm>
            <a:off x="571500" y="4365625"/>
            <a:ext cx="501650" cy="425450"/>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015 w 21600"/>
              <a:gd name="T9" fmla="*/ 4491 h 21600"/>
              <a:gd name="T10" fmla="*/ 17622 w 21600"/>
              <a:gd name="T11" fmla="*/ 17121 h 21600"/>
            </a:gdLst>
            <a:ahLst/>
            <a:cxnLst>
              <a:cxn ang="0">
                <a:pos x="T0" y="T1"/>
              </a:cxn>
              <a:cxn ang="0">
                <a:pos x="T2" y="T3"/>
              </a:cxn>
              <a:cxn ang="0">
                <a:pos x="T4" y="T5"/>
              </a:cxn>
              <a:cxn ang="0">
                <a:pos x="T6" y="T7"/>
              </a:cxn>
            </a:cxnLst>
            <a:rect l="T8" t="T9" r="T10" b="T11"/>
            <a:pathLst>
              <a:path w="21600" h="21600" extrusionOk="0">
                <a:moveTo>
                  <a:pt x="17641" y="17591"/>
                </a:moveTo>
                <a:lnTo>
                  <a:pt x="18067" y="17165"/>
                </a:lnTo>
                <a:lnTo>
                  <a:pt x="18443" y="16689"/>
                </a:lnTo>
                <a:lnTo>
                  <a:pt x="18794" y="16162"/>
                </a:lnTo>
                <a:lnTo>
                  <a:pt x="19144" y="15661"/>
                </a:lnTo>
                <a:lnTo>
                  <a:pt x="19420" y="15135"/>
                </a:lnTo>
                <a:lnTo>
                  <a:pt x="19645" y="14584"/>
                </a:lnTo>
                <a:lnTo>
                  <a:pt x="19871" y="13982"/>
                </a:lnTo>
                <a:lnTo>
                  <a:pt x="20071" y="13406"/>
                </a:lnTo>
                <a:lnTo>
                  <a:pt x="20297" y="13456"/>
                </a:lnTo>
                <a:lnTo>
                  <a:pt x="20472" y="13456"/>
                </a:lnTo>
                <a:lnTo>
                  <a:pt x="20648" y="13406"/>
                </a:lnTo>
                <a:lnTo>
                  <a:pt x="20823" y="13331"/>
                </a:lnTo>
                <a:lnTo>
                  <a:pt x="20948" y="13206"/>
                </a:lnTo>
                <a:lnTo>
                  <a:pt x="21099" y="13080"/>
                </a:lnTo>
                <a:lnTo>
                  <a:pt x="21149" y="12905"/>
                </a:lnTo>
                <a:lnTo>
                  <a:pt x="21299" y="12704"/>
                </a:lnTo>
                <a:lnTo>
                  <a:pt x="21425" y="12253"/>
                </a:lnTo>
                <a:lnTo>
                  <a:pt x="21550" y="11727"/>
                </a:lnTo>
                <a:lnTo>
                  <a:pt x="21600" y="11276"/>
                </a:lnTo>
                <a:lnTo>
                  <a:pt x="21600" y="10800"/>
                </a:lnTo>
                <a:lnTo>
                  <a:pt x="21600" y="10324"/>
                </a:lnTo>
                <a:lnTo>
                  <a:pt x="21550" y="9823"/>
                </a:lnTo>
                <a:lnTo>
                  <a:pt x="21425" y="9347"/>
                </a:lnTo>
                <a:lnTo>
                  <a:pt x="21299" y="8896"/>
                </a:lnTo>
                <a:lnTo>
                  <a:pt x="21149" y="8695"/>
                </a:lnTo>
                <a:lnTo>
                  <a:pt x="21099" y="8520"/>
                </a:lnTo>
                <a:lnTo>
                  <a:pt x="20948" y="8344"/>
                </a:lnTo>
                <a:lnTo>
                  <a:pt x="20823" y="8269"/>
                </a:lnTo>
                <a:lnTo>
                  <a:pt x="20648" y="8169"/>
                </a:lnTo>
                <a:lnTo>
                  <a:pt x="20472" y="8144"/>
                </a:lnTo>
                <a:lnTo>
                  <a:pt x="20297" y="8144"/>
                </a:lnTo>
                <a:lnTo>
                  <a:pt x="20071" y="8169"/>
                </a:lnTo>
                <a:lnTo>
                  <a:pt x="19871" y="7618"/>
                </a:lnTo>
                <a:lnTo>
                  <a:pt x="19645" y="7016"/>
                </a:lnTo>
                <a:lnTo>
                  <a:pt x="19420" y="6490"/>
                </a:lnTo>
                <a:lnTo>
                  <a:pt x="19144" y="5939"/>
                </a:lnTo>
                <a:lnTo>
                  <a:pt x="18794" y="5438"/>
                </a:lnTo>
                <a:lnTo>
                  <a:pt x="18443" y="4961"/>
                </a:lnTo>
                <a:lnTo>
                  <a:pt x="18067" y="4460"/>
                </a:lnTo>
                <a:lnTo>
                  <a:pt x="17691" y="4034"/>
                </a:lnTo>
                <a:lnTo>
                  <a:pt x="17215" y="3608"/>
                </a:lnTo>
                <a:lnTo>
                  <a:pt x="16739" y="3232"/>
                </a:lnTo>
                <a:lnTo>
                  <a:pt x="16263" y="2832"/>
                </a:lnTo>
                <a:lnTo>
                  <a:pt x="15686" y="2506"/>
                </a:lnTo>
                <a:lnTo>
                  <a:pt x="15185" y="2205"/>
                </a:lnTo>
                <a:lnTo>
                  <a:pt x="14609" y="1929"/>
                </a:lnTo>
                <a:lnTo>
                  <a:pt x="14032" y="1704"/>
                </a:lnTo>
                <a:lnTo>
                  <a:pt x="13431" y="1503"/>
                </a:lnTo>
                <a:lnTo>
                  <a:pt x="13481" y="1278"/>
                </a:lnTo>
                <a:lnTo>
                  <a:pt x="13481" y="1103"/>
                </a:lnTo>
                <a:lnTo>
                  <a:pt x="13431" y="952"/>
                </a:lnTo>
                <a:lnTo>
                  <a:pt x="13356" y="777"/>
                </a:lnTo>
                <a:lnTo>
                  <a:pt x="13256" y="626"/>
                </a:lnTo>
                <a:lnTo>
                  <a:pt x="13080" y="526"/>
                </a:lnTo>
                <a:lnTo>
                  <a:pt x="12930" y="426"/>
                </a:lnTo>
                <a:lnTo>
                  <a:pt x="12704" y="301"/>
                </a:lnTo>
                <a:lnTo>
                  <a:pt x="12278" y="175"/>
                </a:lnTo>
                <a:lnTo>
                  <a:pt x="11802" y="25"/>
                </a:lnTo>
                <a:lnTo>
                  <a:pt x="11276" y="0"/>
                </a:lnTo>
                <a:lnTo>
                  <a:pt x="10825" y="0"/>
                </a:lnTo>
                <a:lnTo>
                  <a:pt x="10324" y="0"/>
                </a:lnTo>
                <a:lnTo>
                  <a:pt x="9848" y="25"/>
                </a:lnTo>
                <a:lnTo>
                  <a:pt x="9347" y="175"/>
                </a:lnTo>
                <a:lnTo>
                  <a:pt x="8921" y="301"/>
                </a:lnTo>
                <a:lnTo>
                  <a:pt x="8695" y="426"/>
                </a:lnTo>
                <a:lnTo>
                  <a:pt x="8545" y="526"/>
                </a:lnTo>
                <a:lnTo>
                  <a:pt x="8394" y="626"/>
                </a:lnTo>
                <a:lnTo>
                  <a:pt x="8269" y="777"/>
                </a:lnTo>
                <a:lnTo>
                  <a:pt x="8169" y="952"/>
                </a:lnTo>
                <a:lnTo>
                  <a:pt x="8144" y="1103"/>
                </a:lnTo>
                <a:lnTo>
                  <a:pt x="8144" y="1278"/>
                </a:lnTo>
                <a:lnTo>
                  <a:pt x="8219" y="1503"/>
                </a:lnTo>
                <a:lnTo>
                  <a:pt x="7618" y="1704"/>
                </a:lnTo>
                <a:lnTo>
                  <a:pt x="7066" y="1929"/>
                </a:lnTo>
                <a:lnTo>
                  <a:pt x="6490" y="2205"/>
                </a:lnTo>
                <a:lnTo>
                  <a:pt x="5939" y="2456"/>
                </a:lnTo>
                <a:lnTo>
                  <a:pt x="5438" y="2781"/>
                </a:lnTo>
                <a:lnTo>
                  <a:pt x="4961" y="3132"/>
                </a:lnTo>
                <a:lnTo>
                  <a:pt x="4485" y="3533"/>
                </a:lnTo>
                <a:lnTo>
                  <a:pt x="4059" y="3959"/>
                </a:lnTo>
                <a:lnTo>
                  <a:pt x="3633" y="4385"/>
                </a:lnTo>
                <a:lnTo>
                  <a:pt x="3232" y="4861"/>
                </a:lnTo>
                <a:lnTo>
                  <a:pt x="2857" y="5387"/>
                </a:lnTo>
                <a:lnTo>
                  <a:pt x="2506" y="5889"/>
                </a:lnTo>
                <a:lnTo>
                  <a:pt x="2205" y="6465"/>
                </a:lnTo>
                <a:lnTo>
                  <a:pt x="1955" y="7016"/>
                </a:lnTo>
                <a:lnTo>
                  <a:pt x="1729" y="7568"/>
                </a:lnTo>
                <a:lnTo>
                  <a:pt x="1529" y="8169"/>
                </a:lnTo>
                <a:lnTo>
                  <a:pt x="1303" y="8144"/>
                </a:lnTo>
                <a:lnTo>
                  <a:pt x="1128" y="8144"/>
                </a:lnTo>
                <a:lnTo>
                  <a:pt x="977" y="8169"/>
                </a:lnTo>
                <a:lnTo>
                  <a:pt x="802" y="8269"/>
                </a:lnTo>
                <a:lnTo>
                  <a:pt x="652" y="8344"/>
                </a:lnTo>
                <a:lnTo>
                  <a:pt x="526" y="8520"/>
                </a:lnTo>
                <a:lnTo>
                  <a:pt x="451" y="8695"/>
                </a:lnTo>
                <a:lnTo>
                  <a:pt x="326" y="8896"/>
                </a:lnTo>
                <a:lnTo>
                  <a:pt x="200" y="9347"/>
                </a:lnTo>
                <a:lnTo>
                  <a:pt x="50" y="9823"/>
                </a:lnTo>
                <a:lnTo>
                  <a:pt x="0" y="10324"/>
                </a:lnTo>
                <a:lnTo>
                  <a:pt x="0" y="10800"/>
                </a:lnTo>
                <a:lnTo>
                  <a:pt x="0" y="11276"/>
                </a:lnTo>
                <a:lnTo>
                  <a:pt x="50" y="11727"/>
                </a:lnTo>
                <a:lnTo>
                  <a:pt x="200" y="12253"/>
                </a:lnTo>
                <a:lnTo>
                  <a:pt x="326" y="12704"/>
                </a:lnTo>
                <a:lnTo>
                  <a:pt x="451" y="12905"/>
                </a:lnTo>
                <a:lnTo>
                  <a:pt x="526" y="13080"/>
                </a:lnTo>
                <a:lnTo>
                  <a:pt x="652" y="13206"/>
                </a:lnTo>
                <a:lnTo>
                  <a:pt x="802" y="13331"/>
                </a:lnTo>
                <a:lnTo>
                  <a:pt x="977" y="13406"/>
                </a:lnTo>
                <a:lnTo>
                  <a:pt x="1128" y="13456"/>
                </a:lnTo>
                <a:lnTo>
                  <a:pt x="1303" y="13456"/>
                </a:lnTo>
                <a:lnTo>
                  <a:pt x="1529" y="13406"/>
                </a:lnTo>
                <a:lnTo>
                  <a:pt x="1729" y="13982"/>
                </a:lnTo>
                <a:lnTo>
                  <a:pt x="1955" y="14584"/>
                </a:lnTo>
                <a:lnTo>
                  <a:pt x="2255" y="15135"/>
                </a:lnTo>
                <a:lnTo>
                  <a:pt x="2556" y="15736"/>
                </a:lnTo>
                <a:lnTo>
                  <a:pt x="2907" y="16263"/>
                </a:lnTo>
                <a:lnTo>
                  <a:pt x="3283" y="16764"/>
                </a:lnTo>
                <a:lnTo>
                  <a:pt x="3684" y="17240"/>
                </a:lnTo>
                <a:lnTo>
                  <a:pt x="4110" y="17741"/>
                </a:lnTo>
                <a:lnTo>
                  <a:pt x="4535" y="18117"/>
                </a:lnTo>
                <a:lnTo>
                  <a:pt x="5012" y="18493"/>
                </a:lnTo>
                <a:lnTo>
                  <a:pt x="5463" y="18844"/>
                </a:lnTo>
                <a:lnTo>
                  <a:pt x="5989" y="19144"/>
                </a:lnTo>
                <a:lnTo>
                  <a:pt x="6490" y="19420"/>
                </a:lnTo>
                <a:lnTo>
                  <a:pt x="7066" y="19645"/>
                </a:lnTo>
                <a:lnTo>
                  <a:pt x="7618" y="19921"/>
                </a:lnTo>
                <a:lnTo>
                  <a:pt x="8219" y="20071"/>
                </a:lnTo>
                <a:lnTo>
                  <a:pt x="8144" y="20297"/>
                </a:lnTo>
                <a:lnTo>
                  <a:pt x="8144" y="20472"/>
                </a:lnTo>
                <a:lnTo>
                  <a:pt x="8169" y="20648"/>
                </a:lnTo>
                <a:lnTo>
                  <a:pt x="8269" y="20823"/>
                </a:lnTo>
                <a:lnTo>
                  <a:pt x="8394" y="20948"/>
                </a:lnTo>
                <a:lnTo>
                  <a:pt x="8545" y="21074"/>
                </a:lnTo>
                <a:lnTo>
                  <a:pt x="8695" y="21149"/>
                </a:lnTo>
                <a:lnTo>
                  <a:pt x="8921" y="21299"/>
                </a:lnTo>
                <a:lnTo>
                  <a:pt x="9347" y="21425"/>
                </a:lnTo>
                <a:lnTo>
                  <a:pt x="9848" y="21550"/>
                </a:lnTo>
                <a:lnTo>
                  <a:pt x="10324" y="21600"/>
                </a:lnTo>
                <a:lnTo>
                  <a:pt x="10825" y="21600"/>
                </a:lnTo>
                <a:lnTo>
                  <a:pt x="11276" y="21600"/>
                </a:lnTo>
                <a:lnTo>
                  <a:pt x="11802" y="21550"/>
                </a:lnTo>
                <a:lnTo>
                  <a:pt x="12278" y="21425"/>
                </a:lnTo>
                <a:lnTo>
                  <a:pt x="12704" y="21299"/>
                </a:lnTo>
                <a:lnTo>
                  <a:pt x="12930" y="21149"/>
                </a:lnTo>
                <a:lnTo>
                  <a:pt x="13080" y="21074"/>
                </a:lnTo>
                <a:lnTo>
                  <a:pt x="13256" y="20948"/>
                </a:lnTo>
                <a:lnTo>
                  <a:pt x="13356" y="20823"/>
                </a:lnTo>
                <a:lnTo>
                  <a:pt x="13431" y="20648"/>
                </a:lnTo>
                <a:lnTo>
                  <a:pt x="13481" y="20472"/>
                </a:lnTo>
                <a:lnTo>
                  <a:pt x="13481" y="20297"/>
                </a:lnTo>
                <a:lnTo>
                  <a:pt x="13431" y="20071"/>
                </a:lnTo>
                <a:lnTo>
                  <a:pt x="14032" y="19871"/>
                </a:lnTo>
                <a:lnTo>
                  <a:pt x="14609" y="19645"/>
                </a:lnTo>
                <a:lnTo>
                  <a:pt x="15135" y="19395"/>
                </a:lnTo>
                <a:lnTo>
                  <a:pt x="15686" y="19094"/>
                </a:lnTo>
                <a:lnTo>
                  <a:pt x="16213" y="18768"/>
                </a:lnTo>
                <a:lnTo>
                  <a:pt x="16739" y="18393"/>
                </a:lnTo>
                <a:lnTo>
                  <a:pt x="17165" y="18017"/>
                </a:lnTo>
                <a:lnTo>
                  <a:pt x="17641" y="17591"/>
                </a:lnTo>
                <a:close/>
              </a:path>
              <a:path w="21600" h="21600" extrusionOk="0">
                <a:moveTo>
                  <a:pt x="13431" y="1503"/>
                </a:moveTo>
                <a:lnTo>
                  <a:pt x="13080" y="1428"/>
                </a:lnTo>
                <a:lnTo>
                  <a:pt x="12780" y="1378"/>
                </a:lnTo>
                <a:lnTo>
                  <a:pt x="12479" y="1278"/>
                </a:lnTo>
                <a:lnTo>
                  <a:pt x="12128" y="1253"/>
                </a:lnTo>
                <a:lnTo>
                  <a:pt x="11802" y="1203"/>
                </a:lnTo>
                <a:lnTo>
                  <a:pt x="11477" y="1203"/>
                </a:lnTo>
                <a:lnTo>
                  <a:pt x="11151" y="1153"/>
                </a:lnTo>
                <a:lnTo>
                  <a:pt x="10825" y="1153"/>
                </a:lnTo>
                <a:lnTo>
                  <a:pt x="10449" y="1153"/>
                </a:lnTo>
                <a:lnTo>
                  <a:pt x="10174" y="1203"/>
                </a:lnTo>
                <a:lnTo>
                  <a:pt x="9798" y="1203"/>
                </a:lnTo>
                <a:lnTo>
                  <a:pt x="9472" y="1253"/>
                </a:lnTo>
                <a:lnTo>
                  <a:pt x="9171" y="1278"/>
                </a:lnTo>
                <a:lnTo>
                  <a:pt x="8820" y="1378"/>
                </a:lnTo>
                <a:lnTo>
                  <a:pt x="8545" y="1428"/>
                </a:lnTo>
                <a:lnTo>
                  <a:pt x="8219" y="1503"/>
                </a:lnTo>
                <a:moveTo>
                  <a:pt x="1529" y="8169"/>
                </a:moveTo>
                <a:lnTo>
                  <a:pt x="1453" y="8520"/>
                </a:lnTo>
                <a:lnTo>
                  <a:pt x="1403" y="8820"/>
                </a:lnTo>
                <a:lnTo>
                  <a:pt x="1303" y="9121"/>
                </a:lnTo>
                <a:lnTo>
                  <a:pt x="1253" y="9447"/>
                </a:lnTo>
                <a:lnTo>
                  <a:pt x="1228" y="9823"/>
                </a:lnTo>
                <a:lnTo>
                  <a:pt x="1228" y="10098"/>
                </a:lnTo>
                <a:lnTo>
                  <a:pt x="1178" y="10449"/>
                </a:lnTo>
                <a:lnTo>
                  <a:pt x="1178" y="10800"/>
                </a:lnTo>
                <a:lnTo>
                  <a:pt x="1178" y="11126"/>
                </a:lnTo>
                <a:lnTo>
                  <a:pt x="1228" y="11502"/>
                </a:lnTo>
                <a:lnTo>
                  <a:pt x="1228" y="11777"/>
                </a:lnTo>
                <a:lnTo>
                  <a:pt x="1253" y="12128"/>
                </a:lnTo>
                <a:lnTo>
                  <a:pt x="1303" y="12429"/>
                </a:lnTo>
                <a:lnTo>
                  <a:pt x="1403" y="12755"/>
                </a:lnTo>
                <a:lnTo>
                  <a:pt x="1453" y="13080"/>
                </a:lnTo>
                <a:lnTo>
                  <a:pt x="1529" y="13406"/>
                </a:lnTo>
                <a:moveTo>
                  <a:pt x="13431" y="20071"/>
                </a:moveTo>
                <a:lnTo>
                  <a:pt x="13080" y="20172"/>
                </a:lnTo>
                <a:lnTo>
                  <a:pt x="12780" y="20222"/>
                </a:lnTo>
                <a:lnTo>
                  <a:pt x="12479" y="20297"/>
                </a:lnTo>
                <a:lnTo>
                  <a:pt x="12128" y="20347"/>
                </a:lnTo>
                <a:lnTo>
                  <a:pt x="11802" y="20397"/>
                </a:lnTo>
                <a:lnTo>
                  <a:pt x="11477" y="20397"/>
                </a:lnTo>
                <a:lnTo>
                  <a:pt x="11151" y="20447"/>
                </a:lnTo>
                <a:lnTo>
                  <a:pt x="10825" y="20447"/>
                </a:lnTo>
                <a:lnTo>
                  <a:pt x="10449" y="20447"/>
                </a:lnTo>
                <a:lnTo>
                  <a:pt x="10174" y="20397"/>
                </a:lnTo>
                <a:lnTo>
                  <a:pt x="9798" y="20397"/>
                </a:lnTo>
                <a:lnTo>
                  <a:pt x="9472" y="20347"/>
                </a:lnTo>
                <a:lnTo>
                  <a:pt x="9171" y="20297"/>
                </a:lnTo>
                <a:lnTo>
                  <a:pt x="8820" y="20222"/>
                </a:lnTo>
                <a:lnTo>
                  <a:pt x="8545" y="20172"/>
                </a:lnTo>
                <a:lnTo>
                  <a:pt x="8219" y="20071"/>
                </a:lnTo>
                <a:moveTo>
                  <a:pt x="20071" y="13406"/>
                </a:moveTo>
                <a:lnTo>
                  <a:pt x="20172" y="13080"/>
                </a:lnTo>
                <a:lnTo>
                  <a:pt x="20222" y="12755"/>
                </a:lnTo>
                <a:lnTo>
                  <a:pt x="20297" y="12429"/>
                </a:lnTo>
                <a:lnTo>
                  <a:pt x="20347" y="12128"/>
                </a:lnTo>
                <a:lnTo>
                  <a:pt x="20397" y="11777"/>
                </a:lnTo>
                <a:lnTo>
                  <a:pt x="20447" y="11502"/>
                </a:lnTo>
                <a:lnTo>
                  <a:pt x="20447" y="11126"/>
                </a:lnTo>
                <a:lnTo>
                  <a:pt x="20447" y="10800"/>
                </a:lnTo>
                <a:lnTo>
                  <a:pt x="20447" y="10449"/>
                </a:lnTo>
                <a:lnTo>
                  <a:pt x="20447" y="10098"/>
                </a:lnTo>
                <a:lnTo>
                  <a:pt x="20397" y="9823"/>
                </a:lnTo>
                <a:lnTo>
                  <a:pt x="20347" y="9447"/>
                </a:lnTo>
                <a:lnTo>
                  <a:pt x="20297" y="9121"/>
                </a:lnTo>
                <a:lnTo>
                  <a:pt x="20222" y="8820"/>
                </a:lnTo>
                <a:lnTo>
                  <a:pt x="20172" y="8520"/>
                </a:lnTo>
                <a:lnTo>
                  <a:pt x="20071" y="8169"/>
                </a:lnTo>
              </a:path>
            </a:pathLst>
          </a:custGeom>
          <a:solidFill>
            <a:srgbClr val="FFFF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solidFill>
                <a:srgbClr val="EDED01"/>
              </a:solidFill>
            </a:endParaRPr>
          </a:p>
        </p:txBody>
      </p:sp>
      <p:sp>
        <p:nvSpPr>
          <p:cNvPr id="702475" name="table"/>
          <p:cNvSpPr>
            <a:spLocks noEditPoints="1" noChangeArrowheads="1"/>
          </p:cNvSpPr>
          <p:nvPr/>
        </p:nvSpPr>
        <p:spPr bwMode="auto">
          <a:xfrm>
            <a:off x="546100" y="2016125"/>
            <a:ext cx="501650" cy="425450"/>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015 w 21600"/>
              <a:gd name="T9" fmla="*/ 4491 h 21600"/>
              <a:gd name="T10" fmla="*/ 17622 w 21600"/>
              <a:gd name="T11" fmla="*/ 17121 h 21600"/>
            </a:gdLst>
            <a:ahLst/>
            <a:cxnLst>
              <a:cxn ang="0">
                <a:pos x="T0" y="T1"/>
              </a:cxn>
              <a:cxn ang="0">
                <a:pos x="T2" y="T3"/>
              </a:cxn>
              <a:cxn ang="0">
                <a:pos x="T4" y="T5"/>
              </a:cxn>
              <a:cxn ang="0">
                <a:pos x="T6" y="T7"/>
              </a:cxn>
            </a:cxnLst>
            <a:rect l="T8" t="T9" r="T10" b="T11"/>
            <a:pathLst>
              <a:path w="21600" h="21600" extrusionOk="0">
                <a:moveTo>
                  <a:pt x="17641" y="17591"/>
                </a:moveTo>
                <a:lnTo>
                  <a:pt x="18067" y="17165"/>
                </a:lnTo>
                <a:lnTo>
                  <a:pt x="18443" y="16689"/>
                </a:lnTo>
                <a:lnTo>
                  <a:pt x="18794" y="16162"/>
                </a:lnTo>
                <a:lnTo>
                  <a:pt x="19144" y="15661"/>
                </a:lnTo>
                <a:lnTo>
                  <a:pt x="19420" y="15135"/>
                </a:lnTo>
                <a:lnTo>
                  <a:pt x="19645" y="14584"/>
                </a:lnTo>
                <a:lnTo>
                  <a:pt x="19871" y="13982"/>
                </a:lnTo>
                <a:lnTo>
                  <a:pt x="20071" y="13406"/>
                </a:lnTo>
                <a:lnTo>
                  <a:pt x="20297" y="13456"/>
                </a:lnTo>
                <a:lnTo>
                  <a:pt x="20472" y="13456"/>
                </a:lnTo>
                <a:lnTo>
                  <a:pt x="20648" y="13406"/>
                </a:lnTo>
                <a:lnTo>
                  <a:pt x="20823" y="13331"/>
                </a:lnTo>
                <a:lnTo>
                  <a:pt x="20948" y="13206"/>
                </a:lnTo>
                <a:lnTo>
                  <a:pt x="21099" y="13080"/>
                </a:lnTo>
                <a:lnTo>
                  <a:pt x="21149" y="12905"/>
                </a:lnTo>
                <a:lnTo>
                  <a:pt x="21299" y="12704"/>
                </a:lnTo>
                <a:lnTo>
                  <a:pt x="21425" y="12253"/>
                </a:lnTo>
                <a:lnTo>
                  <a:pt x="21550" y="11727"/>
                </a:lnTo>
                <a:lnTo>
                  <a:pt x="21600" y="11276"/>
                </a:lnTo>
                <a:lnTo>
                  <a:pt x="21600" y="10800"/>
                </a:lnTo>
                <a:lnTo>
                  <a:pt x="21600" y="10324"/>
                </a:lnTo>
                <a:lnTo>
                  <a:pt x="21550" y="9823"/>
                </a:lnTo>
                <a:lnTo>
                  <a:pt x="21425" y="9347"/>
                </a:lnTo>
                <a:lnTo>
                  <a:pt x="21299" y="8896"/>
                </a:lnTo>
                <a:lnTo>
                  <a:pt x="21149" y="8695"/>
                </a:lnTo>
                <a:lnTo>
                  <a:pt x="21099" y="8520"/>
                </a:lnTo>
                <a:lnTo>
                  <a:pt x="20948" y="8344"/>
                </a:lnTo>
                <a:lnTo>
                  <a:pt x="20823" y="8269"/>
                </a:lnTo>
                <a:lnTo>
                  <a:pt x="20648" y="8169"/>
                </a:lnTo>
                <a:lnTo>
                  <a:pt x="20472" y="8144"/>
                </a:lnTo>
                <a:lnTo>
                  <a:pt x="20297" y="8144"/>
                </a:lnTo>
                <a:lnTo>
                  <a:pt x="20071" y="8169"/>
                </a:lnTo>
                <a:lnTo>
                  <a:pt x="19871" y="7618"/>
                </a:lnTo>
                <a:lnTo>
                  <a:pt x="19645" y="7016"/>
                </a:lnTo>
                <a:lnTo>
                  <a:pt x="19420" y="6490"/>
                </a:lnTo>
                <a:lnTo>
                  <a:pt x="19144" y="5939"/>
                </a:lnTo>
                <a:lnTo>
                  <a:pt x="18794" y="5438"/>
                </a:lnTo>
                <a:lnTo>
                  <a:pt x="18443" y="4961"/>
                </a:lnTo>
                <a:lnTo>
                  <a:pt x="18067" y="4460"/>
                </a:lnTo>
                <a:lnTo>
                  <a:pt x="17691" y="4034"/>
                </a:lnTo>
                <a:lnTo>
                  <a:pt x="17215" y="3608"/>
                </a:lnTo>
                <a:lnTo>
                  <a:pt x="16739" y="3232"/>
                </a:lnTo>
                <a:lnTo>
                  <a:pt x="16263" y="2832"/>
                </a:lnTo>
                <a:lnTo>
                  <a:pt x="15686" y="2506"/>
                </a:lnTo>
                <a:lnTo>
                  <a:pt x="15185" y="2205"/>
                </a:lnTo>
                <a:lnTo>
                  <a:pt x="14609" y="1929"/>
                </a:lnTo>
                <a:lnTo>
                  <a:pt x="14032" y="1704"/>
                </a:lnTo>
                <a:lnTo>
                  <a:pt x="13431" y="1503"/>
                </a:lnTo>
                <a:lnTo>
                  <a:pt x="13481" y="1278"/>
                </a:lnTo>
                <a:lnTo>
                  <a:pt x="13481" y="1103"/>
                </a:lnTo>
                <a:lnTo>
                  <a:pt x="13431" y="952"/>
                </a:lnTo>
                <a:lnTo>
                  <a:pt x="13356" y="777"/>
                </a:lnTo>
                <a:lnTo>
                  <a:pt x="13256" y="626"/>
                </a:lnTo>
                <a:lnTo>
                  <a:pt x="13080" y="526"/>
                </a:lnTo>
                <a:lnTo>
                  <a:pt x="12930" y="426"/>
                </a:lnTo>
                <a:lnTo>
                  <a:pt x="12704" y="301"/>
                </a:lnTo>
                <a:lnTo>
                  <a:pt x="12278" y="175"/>
                </a:lnTo>
                <a:lnTo>
                  <a:pt x="11802" y="25"/>
                </a:lnTo>
                <a:lnTo>
                  <a:pt x="11276" y="0"/>
                </a:lnTo>
                <a:lnTo>
                  <a:pt x="10825" y="0"/>
                </a:lnTo>
                <a:lnTo>
                  <a:pt x="10324" y="0"/>
                </a:lnTo>
                <a:lnTo>
                  <a:pt x="9848" y="25"/>
                </a:lnTo>
                <a:lnTo>
                  <a:pt x="9347" y="175"/>
                </a:lnTo>
                <a:lnTo>
                  <a:pt x="8921" y="301"/>
                </a:lnTo>
                <a:lnTo>
                  <a:pt x="8695" y="426"/>
                </a:lnTo>
                <a:lnTo>
                  <a:pt x="8545" y="526"/>
                </a:lnTo>
                <a:lnTo>
                  <a:pt x="8394" y="626"/>
                </a:lnTo>
                <a:lnTo>
                  <a:pt x="8269" y="777"/>
                </a:lnTo>
                <a:lnTo>
                  <a:pt x="8169" y="952"/>
                </a:lnTo>
                <a:lnTo>
                  <a:pt x="8144" y="1103"/>
                </a:lnTo>
                <a:lnTo>
                  <a:pt x="8144" y="1278"/>
                </a:lnTo>
                <a:lnTo>
                  <a:pt x="8219" y="1503"/>
                </a:lnTo>
                <a:lnTo>
                  <a:pt x="7618" y="1704"/>
                </a:lnTo>
                <a:lnTo>
                  <a:pt x="7066" y="1929"/>
                </a:lnTo>
                <a:lnTo>
                  <a:pt x="6490" y="2205"/>
                </a:lnTo>
                <a:lnTo>
                  <a:pt x="5939" y="2456"/>
                </a:lnTo>
                <a:lnTo>
                  <a:pt x="5438" y="2781"/>
                </a:lnTo>
                <a:lnTo>
                  <a:pt x="4961" y="3132"/>
                </a:lnTo>
                <a:lnTo>
                  <a:pt x="4485" y="3533"/>
                </a:lnTo>
                <a:lnTo>
                  <a:pt x="4059" y="3959"/>
                </a:lnTo>
                <a:lnTo>
                  <a:pt x="3633" y="4385"/>
                </a:lnTo>
                <a:lnTo>
                  <a:pt x="3232" y="4861"/>
                </a:lnTo>
                <a:lnTo>
                  <a:pt x="2857" y="5387"/>
                </a:lnTo>
                <a:lnTo>
                  <a:pt x="2506" y="5889"/>
                </a:lnTo>
                <a:lnTo>
                  <a:pt x="2205" y="6465"/>
                </a:lnTo>
                <a:lnTo>
                  <a:pt x="1955" y="7016"/>
                </a:lnTo>
                <a:lnTo>
                  <a:pt x="1729" y="7568"/>
                </a:lnTo>
                <a:lnTo>
                  <a:pt x="1529" y="8169"/>
                </a:lnTo>
                <a:lnTo>
                  <a:pt x="1303" y="8144"/>
                </a:lnTo>
                <a:lnTo>
                  <a:pt x="1128" y="8144"/>
                </a:lnTo>
                <a:lnTo>
                  <a:pt x="977" y="8169"/>
                </a:lnTo>
                <a:lnTo>
                  <a:pt x="802" y="8269"/>
                </a:lnTo>
                <a:lnTo>
                  <a:pt x="652" y="8344"/>
                </a:lnTo>
                <a:lnTo>
                  <a:pt x="526" y="8520"/>
                </a:lnTo>
                <a:lnTo>
                  <a:pt x="451" y="8695"/>
                </a:lnTo>
                <a:lnTo>
                  <a:pt x="326" y="8896"/>
                </a:lnTo>
                <a:lnTo>
                  <a:pt x="200" y="9347"/>
                </a:lnTo>
                <a:lnTo>
                  <a:pt x="50" y="9823"/>
                </a:lnTo>
                <a:lnTo>
                  <a:pt x="0" y="10324"/>
                </a:lnTo>
                <a:lnTo>
                  <a:pt x="0" y="10800"/>
                </a:lnTo>
                <a:lnTo>
                  <a:pt x="0" y="11276"/>
                </a:lnTo>
                <a:lnTo>
                  <a:pt x="50" y="11727"/>
                </a:lnTo>
                <a:lnTo>
                  <a:pt x="200" y="12253"/>
                </a:lnTo>
                <a:lnTo>
                  <a:pt x="326" y="12704"/>
                </a:lnTo>
                <a:lnTo>
                  <a:pt x="451" y="12905"/>
                </a:lnTo>
                <a:lnTo>
                  <a:pt x="526" y="13080"/>
                </a:lnTo>
                <a:lnTo>
                  <a:pt x="652" y="13206"/>
                </a:lnTo>
                <a:lnTo>
                  <a:pt x="802" y="13331"/>
                </a:lnTo>
                <a:lnTo>
                  <a:pt x="977" y="13406"/>
                </a:lnTo>
                <a:lnTo>
                  <a:pt x="1128" y="13456"/>
                </a:lnTo>
                <a:lnTo>
                  <a:pt x="1303" y="13456"/>
                </a:lnTo>
                <a:lnTo>
                  <a:pt x="1529" y="13406"/>
                </a:lnTo>
                <a:lnTo>
                  <a:pt x="1729" y="13982"/>
                </a:lnTo>
                <a:lnTo>
                  <a:pt x="1955" y="14584"/>
                </a:lnTo>
                <a:lnTo>
                  <a:pt x="2255" y="15135"/>
                </a:lnTo>
                <a:lnTo>
                  <a:pt x="2556" y="15736"/>
                </a:lnTo>
                <a:lnTo>
                  <a:pt x="2907" y="16263"/>
                </a:lnTo>
                <a:lnTo>
                  <a:pt x="3283" y="16764"/>
                </a:lnTo>
                <a:lnTo>
                  <a:pt x="3684" y="17240"/>
                </a:lnTo>
                <a:lnTo>
                  <a:pt x="4110" y="17741"/>
                </a:lnTo>
                <a:lnTo>
                  <a:pt x="4535" y="18117"/>
                </a:lnTo>
                <a:lnTo>
                  <a:pt x="5012" y="18493"/>
                </a:lnTo>
                <a:lnTo>
                  <a:pt x="5463" y="18844"/>
                </a:lnTo>
                <a:lnTo>
                  <a:pt x="5989" y="19144"/>
                </a:lnTo>
                <a:lnTo>
                  <a:pt x="6490" y="19420"/>
                </a:lnTo>
                <a:lnTo>
                  <a:pt x="7066" y="19645"/>
                </a:lnTo>
                <a:lnTo>
                  <a:pt x="7618" y="19921"/>
                </a:lnTo>
                <a:lnTo>
                  <a:pt x="8219" y="20071"/>
                </a:lnTo>
                <a:lnTo>
                  <a:pt x="8144" y="20297"/>
                </a:lnTo>
                <a:lnTo>
                  <a:pt x="8144" y="20472"/>
                </a:lnTo>
                <a:lnTo>
                  <a:pt x="8169" y="20648"/>
                </a:lnTo>
                <a:lnTo>
                  <a:pt x="8269" y="20823"/>
                </a:lnTo>
                <a:lnTo>
                  <a:pt x="8394" y="20948"/>
                </a:lnTo>
                <a:lnTo>
                  <a:pt x="8545" y="21074"/>
                </a:lnTo>
                <a:lnTo>
                  <a:pt x="8695" y="21149"/>
                </a:lnTo>
                <a:lnTo>
                  <a:pt x="8921" y="21299"/>
                </a:lnTo>
                <a:lnTo>
                  <a:pt x="9347" y="21425"/>
                </a:lnTo>
                <a:lnTo>
                  <a:pt x="9848" y="21550"/>
                </a:lnTo>
                <a:lnTo>
                  <a:pt x="10324" y="21600"/>
                </a:lnTo>
                <a:lnTo>
                  <a:pt x="10825" y="21600"/>
                </a:lnTo>
                <a:lnTo>
                  <a:pt x="11276" y="21600"/>
                </a:lnTo>
                <a:lnTo>
                  <a:pt x="11802" y="21550"/>
                </a:lnTo>
                <a:lnTo>
                  <a:pt x="12278" y="21425"/>
                </a:lnTo>
                <a:lnTo>
                  <a:pt x="12704" y="21299"/>
                </a:lnTo>
                <a:lnTo>
                  <a:pt x="12930" y="21149"/>
                </a:lnTo>
                <a:lnTo>
                  <a:pt x="13080" y="21074"/>
                </a:lnTo>
                <a:lnTo>
                  <a:pt x="13256" y="20948"/>
                </a:lnTo>
                <a:lnTo>
                  <a:pt x="13356" y="20823"/>
                </a:lnTo>
                <a:lnTo>
                  <a:pt x="13431" y="20648"/>
                </a:lnTo>
                <a:lnTo>
                  <a:pt x="13481" y="20472"/>
                </a:lnTo>
                <a:lnTo>
                  <a:pt x="13481" y="20297"/>
                </a:lnTo>
                <a:lnTo>
                  <a:pt x="13431" y="20071"/>
                </a:lnTo>
                <a:lnTo>
                  <a:pt x="14032" y="19871"/>
                </a:lnTo>
                <a:lnTo>
                  <a:pt x="14609" y="19645"/>
                </a:lnTo>
                <a:lnTo>
                  <a:pt x="15135" y="19395"/>
                </a:lnTo>
                <a:lnTo>
                  <a:pt x="15686" y="19094"/>
                </a:lnTo>
                <a:lnTo>
                  <a:pt x="16213" y="18768"/>
                </a:lnTo>
                <a:lnTo>
                  <a:pt x="16739" y="18393"/>
                </a:lnTo>
                <a:lnTo>
                  <a:pt x="17165" y="18017"/>
                </a:lnTo>
                <a:lnTo>
                  <a:pt x="17641" y="17591"/>
                </a:lnTo>
                <a:close/>
              </a:path>
              <a:path w="21600" h="21600" extrusionOk="0">
                <a:moveTo>
                  <a:pt x="13431" y="1503"/>
                </a:moveTo>
                <a:lnTo>
                  <a:pt x="13080" y="1428"/>
                </a:lnTo>
                <a:lnTo>
                  <a:pt x="12780" y="1378"/>
                </a:lnTo>
                <a:lnTo>
                  <a:pt x="12479" y="1278"/>
                </a:lnTo>
                <a:lnTo>
                  <a:pt x="12128" y="1253"/>
                </a:lnTo>
                <a:lnTo>
                  <a:pt x="11802" y="1203"/>
                </a:lnTo>
                <a:lnTo>
                  <a:pt x="11477" y="1203"/>
                </a:lnTo>
                <a:lnTo>
                  <a:pt x="11151" y="1153"/>
                </a:lnTo>
                <a:lnTo>
                  <a:pt x="10825" y="1153"/>
                </a:lnTo>
                <a:lnTo>
                  <a:pt x="10449" y="1153"/>
                </a:lnTo>
                <a:lnTo>
                  <a:pt x="10174" y="1203"/>
                </a:lnTo>
                <a:lnTo>
                  <a:pt x="9798" y="1203"/>
                </a:lnTo>
                <a:lnTo>
                  <a:pt x="9472" y="1253"/>
                </a:lnTo>
                <a:lnTo>
                  <a:pt x="9171" y="1278"/>
                </a:lnTo>
                <a:lnTo>
                  <a:pt x="8820" y="1378"/>
                </a:lnTo>
                <a:lnTo>
                  <a:pt x="8545" y="1428"/>
                </a:lnTo>
                <a:lnTo>
                  <a:pt x="8219" y="1503"/>
                </a:lnTo>
                <a:moveTo>
                  <a:pt x="1529" y="8169"/>
                </a:moveTo>
                <a:lnTo>
                  <a:pt x="1453" y="8520"/>
                </a:lnTo>
                <a:lnTo>
                  <a:pt x="1403" y="8820"/>
                </a:lnTo>
                <a:lnTo>
                  <a:pt x="1303" y="9121"/>
                </a:lnTo>
                <a:lnTo>
                  <a:pt x="1253" y="9447"/>
                </a:lnTo>
                <a:lnTo>
                  <a:pt x="1228" y="9823"/>
                </a:lnTo>
                <a:lnTo>
                  <a:pt x="1228" y="10098"/>
                </a:lnTo>
                <a:lnTo>
                  <a:pt x="1178" y="10449"/>
                </a:lnTo>
                <a:lnTo>
                  <a:pt x="1178" y="10800"/>
                </a:lnTo>
                <a:lnTo>
                  <a:pt x="1178" y="11126"/>
                </a:lnTo>
                <a:lnTo>
                  <a:pt x="1228" y="11502"/>
                </a:lnTo>
                <a:lnTo>
                  <a:pt x="1228" y="11777"/>
                </a:lnTo>
                <a:lnTo>
                  <a:pt x="1253" y="12128"/>
                </a:lnTo>
                <a:lnTo>
                  <a:pt x="1303" y="12429"/>
                </a:lnTo>
                <a:lnTo>
                  <a:pt x="1403" y="12755"/>
                </a:lnTo>
                <a:lnTo>
                  <a:pt x="1453" y="13080"/>
                </a:lnTo>
                <a:lnTo>
                  <a:pt x="1529" y="13406"/>
                </a:lnTo>
                <a:moveTo>
                  <a:pt x="13431" y="20071"/>
                </a:moveTo>
                <a:lnTo>
                  <a:pt x="13080" y="20172"/>
                </a:lnTo>
                <a:lnTo>
                  <a:pt x="12780" y="20222"/>
                </a:lnTo>
                <a:lnTo>
                  <a:pt x="12479" y="20297"/>
                </a:lnTo>
                <a:lnTo>
                  <a:pt x="12128" y="20347"/>
                </a:lnTo>
                <a:lnTo>
                  <a:pt x="11802" y="20397"/>
                </a:lnTo>
                <a:lnTo>
                  <a:pt x="11477" y="20397"/>
                </a:lnTo>
                <a:lnTo>
                  <a:pt x="11151" y="20447"/>
                </a:lnTo>
                <a:lnTo>
                  <a:pt x="10825" y="20447"/>
                </a:lnTo>
                <a:lnTo>
                  <a:pt x="10449" y="20447"/>
                </a:lnTo>
                <a:lnTo>
                  <a:pt x="10174" y="20397"/>
                </a:lnTo>
                <a:lnTo>
                  <a:pt x="9798" y="20397"/>
                </a:lnTo>
                <a:lnTo>
                  <a:pt x="9472" y="20347"/>
                </a:lnTo>
                <a:lnTo>
                  <a:pt x="9171" y="20297"/>
                </a:lnTo>
                <a:lnTo>
                  <a:pt x="8820" y="20222"/>
                </a:lnTo>
                <a:lnTo>
                  <a:pt x="8545" y="20172"/>
                </a:lnTo>
                <a:lnTo>
                  <a:pt x="8219" y="20071"/>
                </a:lnTo>
                <a:moveTo>
                  <a:pt x="20071" y="13406"/>
                </a:moveTo>
                <a:lnTo>
                  <a:pt x="20172" y="13080"/>
                </a:lnTo>
                <a:lnTo>
                  <a:pt x="20222" y="12755"/>
                </a:lnTo>
                <a:lnTo>
                  <a:pt x="20297" y="12429"/>
                </a:lnTo>
                <a:lnTo>
                  <a:pt x="20347" y="12128"/>
                </a:lnTo>
                <a:lnTo>
                  <a:pt x="20397" y="11777"/>
                </a:lnTo>
                <a:lnTo>
                  <a:pt x="20447" y="11502"/>
                </a:lnTo>
                <a:lnTo>
                  <a:pt x="20447" y="11126"/>
                </a:lnTo>
                <a:lnTo>
                  <a:pt x="20447" y="10800"/>
                </a:lnTo>
                <a:lnTo>
                  <a:pt x="20447" y="10449"/>
                </a:lnTo>
                <a:lnTo>
                  <a:pt x="20447" y="10098"/>
                </a:lnTo>
                <a:lnTo>
                  <a:pt x="20397" y="9823"/>
                </a:lnTo>
                <a:lnTo>
                  <a:pt x="20347" y="9447"/>
                </a:lnTo>
                <a:lnTo>
                  <a:pt x="20297" y="9121"/>
                </a:lnTo>
                <a:lnTo>
                  <a:pt x="20222" y="8820"/>
                </a:lnTo>
                <a:lnTo>
                  <a:pt x="20172" y="8520"/>
                </a:lnTo>
                <a:lnTo>
                  <a:pt x="20071" y="8169"/>
                </a:lnTo>
              </a:path>
            </a:pathLst>
          </a:custGeom>
          <a:solidFill>
            <a:srgbClr val="FFFF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solidFill>
                <a:srgbClr val="EDED01"/>
              </a:solidFill>
            </a:endParaRPr>
          </a:p>
        </p:txBody>
      </p:sp>
      <p:sp>
        <p:nvSpPr>
          <p:cNvPr id="702478" name="table"/>
          <p:cNvSpPr>
            <a:spLocks noEditPoints="1" noChangeArrowheads="1"/>
          </p:cNvSpPr>
          <p:nvPr/>
        </p:nvSpPr>
        <p:spPr bwMode="auto">
          <a:xfrm>
            <a:off x="584200" y="3159125"/>
            <a:ext cx="501650" cy="425450"/>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015 w 21600"/>
              <a:gd name="T9" fmla="*/ 4491 h 21600"/>
              <a:gd name="T10" fmla="*/ 17622 w 21600"/>
              <a:gd name="T11" fmla="*/ 17121 h 21600"/>
            </a:gdLst>
            <a:ahLst/>
            <a:cxnLst>
              <a:cxn ang="0">
                <a:pos x="T0" y="T1"/>
              </a:cxn>
              <a:cxn ang="0">
                <a:pos x="T2" y="T3"/>
              </a:cxn>
              <a:cxn ang="0">
                <a:pos x="T4" y="T5"/>
              </a:cxn>
              <a:cxn ang="0">
                <a:pos x="T6" y="T7"/>
              </a:cxn>
            </a:cxnLst>
            <a:rect l="T8" t="T9" r="T10" b="T11"/>
            <a:pathLst>
              <a:path w="21600" h="21600" extrusionOk="0">
                <a:moveTo>
                  <a:pt x="17641" y="17591"/>
                </a:moveTo>
                <a:lnTo>
                  <a:pt x="18067" y="17165"/>
                </a:lnTo>
                <a:lnTo>
                  <a:pt x="18443" y="16689"/>
                </a:lnTo>
                <a:lnTo>
                  <a:pt x="18794" y="16162"/>
                </a:lnTo>
                <a:lnTo>
                  <a:pt x="19144" y="15661"/>
                </a:lnTo>
                <a:lnTo>
                  <a:pt x="19420" y="15135"/>
                </a:lnTo>
                <a:lnTo>
                  <a:pt x="19645" y="14584"/>
                </a:lnTo>
                <a:lnTo>
                  <a:pt x="19871" y="13982"/>
                </a:lnTo>
                <a:lnTo>
                  <a:pt x="20071" y="13406"/>
                </a:lnTo>
                <a:lnTo>
                  <a:pt x="20297" y="13456"/>
                </a:lnTo>
                <a:lnTo>
                  <a:pt x="20472" y="13456"/>
                </a:lnTo>
                <a:lnTo>
                  <a:pt x="20648" y="13406"/>
                </a:lnTo>
                <a:lnTo>
                  <a:pt x="20823" y="13331"/>
                </a:lnTo>
                <a:lnTo>
                  <a:pt x="20948" y="13206"/>
                </a:lnTo>
                <a:lnTo>
                  <a:pt x="21099" y="13080"/>
                </a:lnTo>
                <a:lnTo>
                  <a:pt x="21149" y="12905"/>
                </a:lnTo>
                <a:lnTo>
                  <a:pt x="21299" y="12704"/>
                </a:lnTo>
                <a:lnTo>
                  <a:pt x="21425" y="12253"/>
                </a:lnTo>
                <a:lnTo>
                  <a:pt x="21550" y="11727"/>
                </a:lnTo>
                <a:lnTo>
                  <a:pt x="21600" y="11276"/>
                </a:lnTo>
                <a:lnTo>
                  <a:pt x="21600" y="10800"/>
                </a:lnTo>
                <a:lnTo>
                  <a:pt x="21600" y="10324"/>
                </a:lnTo>
                <a:lnTo>
                  <a:pt x="21550" y="9823"/>
                </a:lnTo>
                <a:lnTo>
                  <a:pt x="21425" y="9347"/>
                </a:lnTo>
                <a:lnTo>
                  <a:pt x="21299" y="8896"/>
                </a:lnTo>
                <a:lnTo>
                  <a:pt x="21149" y="8695"/>
                </a:lnTo>
                <a:lnTo>
                  <a:pt x="21099" y="8520"/>
                </a:lnTo>
                <a:lnTo>
                  <a:pt x="20948" y="8344"/>
                </a:lnTo>
                <a:lnTo>
                  <a:pt x="20823" y="8269"/>
                </a:lnTo>
                <a:lnTo>
                  <a:pt x="20648" y="8169"/>
                </a:lnTo>
                <a:lnTo>
                  <a:pt x="20472" y="8144"/>
                </a:lnTo>
                <a:lnTo>
                  <a:pt x="20297" y="8144"/>
                </a:lnTo>
                <a:lnTo>
                  <a:pt x="20071" y="8169"/>
                </a:lnTo>
                <a:lnTo>
                  <a:pt x="19871" y="7618"/>
                </a:lnTo>
                <a:lnTo>
                  <a:pt x="19645" y="7016"/>
                </a:lnTo>
                <a:lnTo>
                  <a:pt x="19420" y="6490"/>
                </a:lnTo>
                <a:lnTo>
                  <a:pt x="19144" y="5939"/>
                </a:lnTo>
                <a:lnTo>
                  <a:pt x="18794" y="5438"/>
                </a:lnTo>
                <a:lnTo>
                  <a:pt x="18443" y="4961"/>
                </a:lnTo>
                <a:lnTo>
                  <a:pt x="18067" y="4460"/>
                </a:lnTo>
                <a:lnTo>
                  <a:pt x="17691" y="4034"/>
                </a:lnTo>
                <a:lnTo>
                  <a:pt x="17215" y="3608"/>
                </a:lnTo>
                <a:lnTo>
                  <a:pt x="16739" y="3232"/>
                </a:lnTo>
                <a:lnTo>
                  <a:pt x="16263" y="2832"/>
                </a:lnTo>
                <a:lnTo>
                  <a:pt x="15686" y="2506"/>
                </a:lnTo>
                <a:lnTo>
                  <a:pt x="15185" y="2205"/>
                </a:lnTo>
                <a:lnTo>
                  <a:pt x="14609" y="1929"/>
                </a:lnTo>
                <a:lnTo>
                  <a:pt x="14032" y="1704"/>
                </a:lnTo>
                <a:lnTo>
                  <a:pt x="13431" y="1503"/>
                </a:lnTo>
                <a:lnTo>
                  <a:pt x="13481" y="1278"/>
                </a:lnTo>
                <a:lnTo>
                  <a:pt x="13481" y="1103"/>
                </a:lnTo>
                <a:lnTo>
                  <a:pt x="13431" y="952"/>
                </a:lnTo>
                <a:lnTo>
                  <a:pt x="13356" y="777"/>
                </a:lnTo>
                <a:lnTo>
                  <a:pt x="13256" y="626"/>
                </a:lnTo>
                <a:lnTo>
                  <a:pt x="13080" y="526"/>
                </a:lnTo>
                <a:lnTo>
                  <a:pt x="12930" y="426"/>
                </a:lnTo>
                <a:lnTo>
                  <a:pt x="12704" y="301"/>
                </a:lnTo>
                <a:lnTo>
                  <a:pt x="12278" y="175"/>
                </a:lnTo>
                <a:lnTo>
                  <a:pt x="11802" y="25"/>
                </a:lnTo>
                <a:lnTo>
                  <a:pt x="11276" y="0"/>
                </a:lnTo>
                <a:lnTo>
                  <a:pt x="10825" y="0"/>
                </a:lnTo>
                <a:lnTo>
                  <a:pt x="10324" y="0"/>
                </a:lnTo>
                <a:lnTo>
                  <a:pt x="9848" y="25"/>
                </a:lnTo>
                <a:lnTo>
                  <a:pt x="9347" y="175"/>
                </a:lnTo>
                <a:lnTo>
                  <a:pt x="8921" y="301"/>
                </a:lnTo>
                <a:lnTo>
                  <a:pt x="8695" y="426"/>
                </a:lnTo>
                <a:lnTo>
                  <a:pt x="8545" y="526"/>
                </a:lnTo>
                <a:lnTo>
                  <a:pt x="8394" y="626"/>
                </a:lnTo>
                <a:lnTo>
                  <a:pt x="8269" y="777"/>
                </a:lnTo>
                <a:lnTo>
                  <a:pt x="8169" y="952"/>
                </a:lnTo>
                <a:lnTo>
                  <a:pt x="8144" y="1103"/>
                </a:lnTo>
                <a:lnTo>
                  <a:pt x="8144" y="1278"/>
                </a:lnTo>
                <a:lnTo>
                  <a:pt x="8219" y="1503"/>
                </a:lnTo>
                <a:lnTo>
                  <a:pt x="7618" y="1704"/>
                </a:lnTo>
                <a:lnTo>
                  <a:pt x="7066" y="1929"/>
                </a:lnTo>
                <a:lnTo>
                  <a:pt x="6490" y="2205"/>
                </a:lnTo>
                <a:lnTo>
                  <a:pt x="5939" y="2456"/>
                </a:lnTo>
                <a:lnTo>
                  <a:pt x="5438" y="2781"/>
                </a:lnTo>
                <a:lnTo>
                  <a:pt x="4961" y="3132"/>
                </a:lnTo>
                <a:lnTo>
                  <a:pt x="4485" y="3533"/>
                </a:lnTo>
                <a:lnTo>
                  <a:pt x="4059" y="3959"/>
                </a:lnTo>
                <a:lnTo>
                  <a:pt x="3633" y="4385"/>
                </a:lnTo>
                <a:lnTo>
                  <a:pt x="3232" y="4861"/>
                </a:lnTo>
                <a:lnTo>
                  <a:pt x="2857" y="5387"/>
                </a:lnTo>
                <a:lnTo>
                  <a:pt x="2506" y="5889"/>
                </a:lnTo>
                <a:lnTo>
                  <a:pt x="2205" y="6465"/>
                </a:lnTo>
                <a:lnTo>
                  <a:pt x="1955" y="7016"/>
                </a:lnTo>
                <a:lnTo>
                  <a:pt x="1729" y="7568"/>
                </a:lnTo>
                <a:lnTo>
                  <a:pt x="1529" y="8169"/>
                </a:lnTo>
                <a:lnTo>
                  <a:pt x="1303" y="8144"/>
                </a:lnTo>
                <a:lnTo>
                  <a:pt x="1128" y="8144"/>
                </a:lnTo>
                <a:lnTo>
                  <a:pt x="977" y="8169"/>
                </a:lnTo>
                <a:lnTo>
                  <a:pt x="802" y="8269"/>
                </a:lnTo>
                <a:lnTo>
                  <a:pt x="652" y="8344"/>
                </a:lnTo>
                <a:lnTo>
                  <a:pt x="526" y="8520"/>
                </a:lnTo>
                <a:lnTo>
                  <a:pt x="451" y="8695"/>
                </a:lnTo>
                <a:lnTo>
                  <a:pt x="326" y="8896"/>
                </a:lnTo>
                <a:lnTo>
                  <a:pt x="200" y="9347"/>
                </a:lnTo>
                <a:lnTo>
                  <a:pt x="50" y="9823"/>
                </a:lnTo>
                <a:lnTo>
                  <a:pt x="0" y="10324"/>
                </a:lnTo>
                <a:lnTo>
                  <a:pt x="0" y="10800"/>
                </a:lnTo>
                <a:lnTo>
                  <a:pt x="0" y="11276"/>
                </a:lnTo>
                <a:lnTo>
                  <a:pt x="50" y="11727"/>
                </a:lnTo>
                <a:lnTo>
                  <a:pt x="200" y="12253"/>
                </a:lnTo>
                <a:lnTo>
                  <a:pt x="326" y="12704"/>
                </a:lnTo>
                <a:lnTo>
                  <a:pt x="451" y="12905"/>
                </a:lnTo>
                <a:lnTo>
                  <a:pt x="526" y="13080"/>
                </a:lnTo>
                <a:lnTo>
                  <a:pt x="652" y="13206"/>
                </a:lnTo>
                <a:lnTo>
                  <a:pt x="802" y="13331"/>
                </a:lnTo>
                <a:lnTo>
                  <a:pt x="977" y="13406"/>
                </a:lnTo>
                <a:lnTo>
                  <a:pt x="1128" y="13456"/>
                </a:lnTo>
                <a:lnTo>
                  <a:pt x="1303" y="13456"/>
                </a:lnTo>
                <a:lnTo>
                  <a:pt x="1529" y="13406"/>
                </a:lnTo>
                <a:lnTo>
                  <a:pt x="1729" y="13982"/>
                </a:lnTo>
                <a:lnTo>
                  <a:pt x="1955" y="14584"/>
                </a:lnTo>
                <a:lnTo>
                  <a:pt x="2255" y="15135"/>
                </a:lnTo>
                <a:lnTo>
                  <a:pt x="2556" y="15736"/>
                </a:lnTo>
                <a:lnTo>
                  <a:pt x="2907" y="16263"/>
                </a:lnTo>
                <a:lnTo>
                  <a:pt x="3283" y="16764"/>
                </a:lnTo>
                <a:lnTo>
                  <a:pt x="3684" y="17240"/>
                </a:lnTo>
                <a:lnTo>
                  <a:pt x="4110" y="17741"/>
                </a:lnTo>
                <a:lnTo>
                  <a:pt x="4535" y="18117"/>
                </a:lnTo>
                <a:lnTo>
                  <a:pt x="5012" y="18493"/>
                </a:lnTo>
                <a:lnTo>
                  <a:pt x="5463" y="18844"/>
                </a:lnTo>
                <a:lnTo>
                  <a:pt x="5989" y="19144"/>
                </a:lnTo>
                <a:lnTo>
                  <a:pt x="6490" y="19420"/>
                </a:lnTo>
                <a:lnTo>
                  <a:pt x="7066" y="19645"/>
                </a:lnTo>
                <a:lnTo>
                  <a:pt x="7618" y="19921"/>
                </a:lnTo>
                <a:lnTo>
                  <a:pt x="8219" y="20071"/>
                </a:lnTo>
                <a:lnTo>
                  <a:pt x="8144" y="20297"/>
                </a:lnTo>
                <a:lnTo>
                  <a:pt x="8144" y="20472"/>
                </a:lnTo>
                <a:lnTo>
                  <a:pt x="8169" y="20648"/>
                </a:lnTo>
                <a:lnTo>
                  <a:pt x="8269" y="20823"/>
                </a:lnTo>
                <a:lnTo>
                  <a:pt x="8394" y="20948"/>
                </a:lnTo>
                <a:lnTo>
                  <a:pt x="8545" y="21074"/>
                </a:lnTo>
                <a:lnTo>
                  <a:pt x="8695" y="21149"/>
                </a:lnTo>
                <a:lnTo>
                  <a:pt x="8921" y="21299"/>
                </a:lnTo>
                <a:lnTo>
                  <a:pt x="9347" y="21425"/>
                </a:lnTo>
                <a:lnTo>
                  <a:pt x="9848" y="21550"/>
                </a:lnTo>
                <a:lnTo>
                  <a:pt x="10324" y="21600"/>
                </a:lnTo>
                <a:lnTo>
                  <a:pt x="10825" y="21600"/>
                </a:lnTo>
                <a:lnTo>
                  <a:pt x="11276" y="21600"/>
                </a:lnTo>
                <a:lnTo>
                  <a:pt x="11802" y="21550"/>
                </a:lnTo>
                <a:lnTo>
                  <a:pt x="12278" y="21425"/>
                </a:lnTo>
                <a:lnTo>
                  <a:pt x="12704" y="21299"/>
                </a:lnTo>
                <a:lnTo>
                  <a:pt x="12930" y="21149"/>
                </a:lnTo>
                <a:lnTo>
                  <a:pt x="13080" y="21074"/>
                </a:lnTo>
                <a:lnTo>
                  <a:pt x="13256" y="20948"/>
                </a:lnTo>
                <a:lnTo>
                  <a:pt x="13356" y="20823"/>
                </a:lnTo>
                <a:lnTo>
                  <a:pt x="13431" y="20648"/>
                </a:lnTo>
                <a:lnTo>
                  <a:pt x="13481" y="20472"/>
                </a:lnTo>
                <a:lnTo>
                  <a:pt x="13481" y="20297"/>
                </a:lnTo>
                <a:lnTo>
                  <a:pt x="13431" y="20071"/>
                </a:lnTo>
                <a:lnTo>
                  <a:pt x="14032" y="19871"/>
                </a:lnTo>
                <a:lnTo>
                  <a:pt x="14609" y="19645"/>
                </a:lnTo>
                <a:lnTo>
                  <a:pt x="15135" y="19395"/>
                </a:lnTo>
                <a:lnTo>
                  <a:pt x="15686" y="19094"/>
                </a:lnTo>
                <a:lnTo>
                  <a:pt x="16213" y="18768"/>
                </a:lnTo>
                <a:lnTo>
                  <a:pt x="16739" y="18393"/>
                </a:lnTo>
                <a:lnTo>
                  <a:pt x="17165" y="18017"/>
                </a:lnTo>
                <a:lnTo>
                  <a:pt x="17641" y="17591"/>
                </a:lnTo>
                <a:close/>
              </a:path>
              <a:path w="21600" h="21600" extrusionOk="0">
                <a:moveTo>
                  <a:pt x="13431" y="1503"/>
                </a:moveTo>
                <a:lnTo>
                  <a:pt x="13080" y="1428"/>
                </a:lnTo>
                <a:lnTo>
                  <a:pt x="12780" y="1378"/>
                </a:lnTo>
                <a:lnTo>
                  <a:pt x="12479" y="1278"/>
                </a:lnTo>
                <a:lnTo>
                  <a:pt x="12128" y="1253"/>
                </a:lnTo>
                <a:lnTo>
                  <a:pt x="11802" y="1203"/>
                </a:lnTo>
                <a:lnTo>
                  <a:pt x="11477" y="1203"/>
                </a:lnTo>
                <a:lnTo>
                  <a:pt x="11151" y="1153"/>
                </a:lnTo>
                <a:lnTo>
                  <a:pt x="10825" y="1153"/>
                </a:lnTo>
                <a:lnTo>
                  <a:pt x="10449" y="1153"/>
                </a:lnTo>
                <a:lnTo>
                  <a:pt x="10174" y="1203"/>
                </a:lnTo>
                <a:lnTo>
                  <a:pt x="9798" y="1203"/>
                </a:lnTo>
                <a:lnTo>
                  <a:pt x="9472" y="1253"/>
                </a:lnTo>
                <a:lnTo>
                  <a:pt x="9171" y="1278"/>
                </a:lnTo>
                <a:lnTo>
                  <a:pt x="8820" y="1378"/>
                </a:lnTo>
                <a:lnTo>
                  <a:pt x="8545" y="1428"/>
                </a:lnTo>
                <a:lnTo>
                  <a:pt x="8219" y="1503"/>
                </a:lnTo>
                <a:moveTo>
                  <a:pt x="1529" y="8169"/>
                </a:moveTo>
                <a:lnTo>
                  <a:pt x="1453" y="8520"/>
                </a:lnTo>
                <a:lnTo>
                  <a:pt x="1403" y="8820"/>
                </a:lnTo>
                <a:lnTo>
                  <a:pt x="1303" y="9121"/>
                </a:lnTo>
                <a:lnTo>
                  <a:pt x="1253" y="9447"/>
                </a:lnTo>
                <a:lnTo>
                  <a:pt x="1228" y="9823"/>
                </a:lnTo>
                <a:lnTo>
                  <a:pt x="1228" y="10098"/>
                </a:lnTo>
                <a:lnTo>
                  <a:pt x="1178" y="10449"/>
                </a:lnTo>
                <a:lnTo>
                  <a:pt x="1178" y="10800"/>
                </a:lnTo>
                <a:lnTo>
                  <a:pt x="1178" y="11126"/>
                </a:lnTo>
                <a:lnTo>
                  <a:pt x="1228" y="11502"/>
                </a:lnTo>
                <a:lnTo>
                  <a:pt x="1228" y="11777"/>
                </a:lnTo>
                <a:lnTo>
                  <a:pt x="1253" y="12128"/>
                </a:lnTo>
                <a:lnTo>
                  <a:pt x="1303" y="12429"/>
                </a:lnTo>
                <a:lnTo>
                  <a:pt x="1403" y="12755"/>
                </a:lnTo>
                <a:lnTo>
                  <a:pt x="1453" y="13080"/>
                </a:lnTo>
                <a:lnTo>
                  <a:pt x="1529" y="13406"/>
                </a:lnTo>
                <a:moveTo>
                  <a:pt x="13431" y="20071"/>
                </a:moveTo>
                <a:lnTo>
                  <a:pt x="13080" y="20172"/>
                </a:lnTo>
                <a:lnTo>
                  <a:pt x="12780" y="20222"/>
                </a:lnTo>
                <a:lnTo>
                  <a:pt x="12479" y="20297"/>
                </a:lnTo>
                <a:lnTo>
                  <a:pt x="12128" y="20347"/>
                </a:lnTo>
                <a:lnTo>
                  <a:pt x="11802" y="20397"/>
                </a:lnTo>
                <a:lnTo>
                  <a:pt x="11477" y="20397"/>
                </a:lnTo>
                <a:lnTo>
                  <a:pt x="11151" y="20447"/>
                </a:lnTo>
                <a:lnTo>
                  <a:pt x="10825" y="20447"/>
                </a:lnTo>
                <a:lnTo>
                  <a:pt x="10449" y="20447"/>
                </a:lnTo>
                <a:lnTo>
                  <a:pt x="10174" y="20397"/>
                </a:lnTo>
                <a:lnTo>
                  <a:pt x="9798" y="20397"/>
                </a:lnTo>
                <a:lnTo>
                  <a:pt x="9472" y="20347"/>
                </a:lnTo>
                <a:lnTo>
                  <a:pt x="9171" y="20297"/>
                </a:lnTo>
                <a:lnTo>
                  <a:pt x="8820" y="20222"/>
                </a:lnTo>
                <a:lnTo>
                  <a:pt x="8545" y="20172"/>
                </a:lnTo>
                <a:lnTo>
                  <a:pt x="8219" y="20071"/>
                </a:lnTo>
                <a:moveTo>
                  <a:pt x="20071" y="13406"/>
                </a:moveTo>
                <a:lnTo>
                  <a:pt x="20172" y="13080"/>
                </a:lnTo>
                <a:lnTo>
                  <a:pt x="20222" y="12755"/>
                </a:lnTo>
                <a:lnTo>
                  <a:pt x="20297" y="12429"/>
                </a:lnTo>
                <a:lnTo>
                  <a:pt x="20347" y="12128"/>
                </a:lnTo>
                <a:lnTo>
                  <a:pt x="20397" y="11777"/>
                </a:lnTo>
                <a:lnTo>
                  <a:pt x="20447" y="11502"/>
                </a:lnTo>
                <a:lnTo>
                  <a:pt x="20447" y="11126"/>
                </a:lnTo>
                <a:lnTo>
                  <a:pt x="20447" y="10800"/>
                </a:lnTo>
                <a:lnTo>
                  <a:pt x="20447" y="10449"/>
                </a:lnTo>
                <a:lnTo>
                  <a:pt x="20447" y="10098"/>
                </a:lnTo>
                <a:lnTo>
                  <a:pt x="20397" y="9823"/>
                </a:lnTo>
                <a:lnTo>
                  <a:pt x="20347" y="9447"/>
                </a:lnTo>
                <a:lnTo>
                  <a:pt x="20297" y="9121"/>
                </a:lnTo>
                <a:lnTo>
                  <a:pt x="20222" y="8820"/>
                </a:lnTo>
                <a:lnTo>
                  <a:pt x="20172" y="8520"/>
                </a:lnTo>
                <a:lnTo>
                  <a:pt x="20071" y="8169"/>
                </a:lnTo>
              </a:path>
            </a:pathLst>
          </a:custGeom>
          <a:solidFill>
            <a:srgbClr val="FFFF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solidFill>
                <a:srgbClr val="EDED01"/>
              </a:solidFill>
            </a:endParaRPr>
          </a:p>
        </p:txBody>
      </p:sp>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ldNum" sz="quarter" idx="12"/>
          </p:nvPr>
        </p:nvSpPr>
        <p:spPr>
          <a:xfrm>
            <a:off x="3124200" y="6248400"/>
            <a:ext cx="2895600" cy="457200"/>
          </a:xfrm>
          <a:noFill/>
        </p:spPr>
        <p:txBody>
          <a:bodyPr/>
          <a:lstStyle/>
          <a:p>
            <a:pPr algn="ctr"/>
            <a:fld id="{F36D6A45-0DE0-47E0-8EEA-2244099C04A4}" type="slidenum">
              <a:rPr lang="en-US" smtClean="0">
                <a:solidFill>
                  <a:schemeClr val="tx1"/>
                </a:solidFill>
              </a:rPr>
              <a:pPr algn="ctr"/>
              <a:t>15</a:t>
            </a:fld>
            <a:endParaRPr lang="en-US" smtClean="0">
              <a:solidFill>
                <a:schemeClr val="tx1"/>
              </a:solidFill>
            </a:endParaRPr>
          </a:p>
        </p:txBody>
      </p:sp>
      <p:sp>
        <p:nvSpPr>
          <p:cNvPr id="17411" name="Rectangle 2"/>
          <p:cNvSpPr>
            <a:spLocks noGrp="1" noChangeArrowheads="1"/>
          </p:cNvSpPr>
          <p:nvPr>
            <p:ph type="title"/>
          </p:nvPr>
        </p:nvSpPr>
        <p:spPr>
          <a:xfrm>
            <a:off x="889000" y="203200"/>
            <a:ext cx="7589838" cy="654050"/>
          </a:xfrm>
        </p:spPr>
        <p:txBody>
          <a:bodyPr/>
          <a:lstStyle/>
          <a:p>
            <a:pPr algn="ctr"/>
            <a:r>
              <a:rPr lang="en-US" sz="2400" smtClean="0">
                <a:solidFill>
                  <a:srgbClr val="000066"/>
                </a:solidFill>
                <a:latin typeface="Arial" charset="0"/>
              </a:rPr>
              <a:t>General Health of TSA</a:t>
            </a:r>
            <a:br>
              <a:rPr lang="en-US" sz="2400" smtClean="0">
                <a:solidFill>
                  <a:srgbClr val="000066"/>
                </a:solidFill>
                <a:latin typeface="Arial" charset="0"/>
              </a:rPr>
            </a:br>
            <a:r>
              <a:rPr lang="en-US" sz="1800" smtClean="0">
                <a:solidFill>
                  <a:srgbClr val="000066"/>
                </a:solidFill>
                <a:latin typeface="Arial" charset="0"/>
              </a:rPr>
              <a:t>FY08 MD-715 Report</a:t>
            </a:r>
          </a:p>
        </p:txBody>
      </p:sp>
      <p:sp>
        <p:nvSpPr>
          <p:cNvPr id="17412" name="Rectangle 3"/>
          <p:cNvSpPr>
            <a:spLocks noGrp="1" noChangeArrowheads="1"/>
          </p:cNvSpPr>
          <p:nvPr>
            <p:ph type="body" sz="half" idx="1"/>
          </p:nvPr>
        </p:nvSpPr>
        <p:spPr>
          <a:xfrm>
            <a:off x="898525" y="1135063"/>
            <a:ext cx="7851775" cy="4338637"/>
          </a:xfrm>
        </p:spPr>
        <p:txBody>
          <a:bodyPr/>
          <a:lstStyle/>
          <a:p>
            <a:pPr marL="381000" indent="-381000">
              <a:buFontTx/>
              <a:buNone/>
            </a:pPr>
            <a:endParaRPr lang="en-US" sz="1800" i="1" smtClean="0"/>
          </a:p>
          <a:p>
            <a:pPr marL="381000" indent="-381000">
              <a:buFontTx/>
              <a:buNone/>
            </a:pPr>
            <a:r>
              <a:rPr lang="en-US" sz="1800" i="1" smtClean="0"/>
              <a:t>        </a:t>
            </a:r>
            <a:endParaRPr lang="en-US" sz="1800" smtClean="0"/>
          </a:p>
          <a:p>
            <a:pPr marL="381000" indent="-381000">
              <a:buFontTx/>
              <a:buNone/>
            </a:pPr>
            <a:r>
              <a:rPr lang="en-US" sz="1800" b="1" i="1" smtClean="0"/>
              <a:t>      Prevention</a:t>
            </a:r>
          </a:p>
          <a:p>
            <a:pPr marL="381000" indent="-381000">
              <a:buFontTx/>
              <a:buNone/>
            </a:pPr>
            <a:r>
              <a:rPr lang="en-US" sz="1800" b="1" i="1" smtClean="0"/>
              <a:t>      </a:t>
            </a:r>
            <a:r>
              <a:rPr lang="en-US" sz="1800" smtClean="0"/>
              <a:t>Senior Managers infrequently consult with Director, OCRL to                                      identify barriers that may impede diversity and EEO</a:t>
            </a:r>
          </a:p>
          <a:p>
            <a:pPr marL="381000" indent="-381000">
              <a:buFontTx/>
              <a:buNone/>
            </a:pPr>
            <a:r>
              <a:rPr lang="en-US" sz="1800" smtClean="0"/>
              <a:t>       </a:t>
            </a:r>
          </a:p>
          <a:p>
            <a:pPr marL="381000" indent="-381000">
              <a:buFontTx/>
              <a:buNone/>
            </a:pPr>
            <a:r>
              <a:rPr lang="en-US" sz="1800" smtClean="0"/>
              <a:t>      </a:t>
            </a:r>
            <a:r>
              <a:rPr lang="en-US" sz="1800" b="1" smtClean="0"/>
              <a:t>Efficiency</a:t>
            </a:r>
          </a:p>
          <a:p>
            <a:pPr marL="381000" indent="-381000">
              <a:buFontTx/>
              <a:buNone/>
            </a:pPr>
            <a:r>
              <a:rPr lang="en-US" sz="1800" b="1" i="1" smtClean="0"/>
              <a:t>	</a:t>
            </a:r>
            <a:r>
              <a:rPr lang="en-US" sz="1800" smtClean="0"/>
              <a:t>Insufficient resources to conduct effective audits of field facilities             i.e., barrier identification and elimination</a:t>
            </a:r>
          </a:p>
          <a:p>
            <a:pPr marL="381000" indent="-381000">
              <a:buFontTx/>
              <a:buNone/>
            </a:pPr>
            <a:endParaRPr lang="en-US" sz="1800" smtClean="0"/>
          </a:p>
          <a:p>
            <a:pPr marL="381000" indent="-381000">
              <a:buFontTx/>
              <a:buNone/>
            </a:pPr>
            <a:r>
              <a:rPr lang="en-US" sz="1800" b="1" i="1" smtClean="0"/>
              <a:t>      EEO/Legal Compliance  </a:t>
            </a:r>
          </a:p>
          <a:p>
            <a:pPr marL="381000" indent="-381000">
              <a:buFontTx/>
              <a:buNone/>
            </a:pPr>
            <a:r>
              <a:rPr lang="en-US" sz="1800" smtClean="0"/>
              <a:t>      TSA agency head/designee certifies annual EEOC MD-715 Report.        TSA complies with EEOC AJ orders/instructions within timeframes.</a:t>
            </a:r>
            <a:endParaRPr lang="en-US" sz="3600" smtClean="0"/>
          </a:p>
          <a:p>
            <a:pPr marL="381000" indent="-381000">
              <a:buClr>
                <a:srgbClr val="000066"/>
              </a:buClr>
            </a:pPr>
            <a:endParaRPr lang="en-US" sz="2800" smtClean="0"/>
          </a:p>
          <a:p>
            <a:pPr marL="381000" indent="-381000">
              <a:buClr>
                <a:srgbClr val="000066"/>
              </a:buClr>
              <a:buFontTx/>
              <a:buNone/>
            </a:pPr>
            <a:endParaRPr lang="en-US" sz="2800" smtClean="0"/>
          </a:p>
        </p:txBody>
      </p:sp>
      <p:sp>
        <p:nvSpPr>
          <p:cNvPr id="17413" name="Text Box 4"/>
          <p:cNvSpPr txBox="1">
            <a:spLocks noChangeArrowheads="1"/>
          </p:cNvSpPr>
          <p:nvPr/>
        </p:nvSpPr>
        <p:spPr bwMode="auto">
          <a:xfrm>
            <a:off x="628650" y="1554163"/>
            <a:ext cx="260350" cy="609600"/>
          </a:xfrm>
          <a:prstGeom prst="rect">
            <a:avLst/>
          </a:prstGeom>
          <a:noFill/>
          <a:ln w="9525">
            <a:noFill/>
            <a:miter lim="800000"/>
            <a:headEnd/>
            <a:tailEnd/>
          </a:ln>
        </p:spPr>
        <p:txBody>
          <a:bodyPr wrap="none">
            <a:spAutoFit/>
          </a:bodyPr>
          <a:lstStyle/>
          <a:p>
            <a:endParaRPr lang="en-US" sz="1000">
              <a:solidFill>
                <a:srgbClr val="000066"/>
              </a:solidFill>
              <a:latin typeface="Arial" charset="0"/>
            </a:endParaRPr>
          </a:p>
          <a:p>
            <a:r>
              <a:rPr lang="en-US" sz="2400"/>
              <a:t> </a:t>
            </a:r>
          </a:p>
        </p:txBody>
      </p:sp>
      <p:pic>
        <p:nvPicPr>
          <p:cNvPr id="17414" name="Picture 5"/>
          <p:cNvPicPr>
            <a:picLocks noChangeAspect="1" noChangeArrowheads="1"/>
          </p:cNvPicPr>
          <p:nvPr/>
        </p:nvPicPr>
        <p:blipFill>
          <a:blip r:embed="rId3" cstate="print"/>
          <a:srcRect/>
          <a:stretch>
            <a:fillRect/>
          </a:stretch>
        </p:blipFill>
        <p:spPr bwMode="auto">
          <a:xfrm>
            <a:off x="0" y="939800"/>
            <a:ext cx="9144000" cy="111125"/>
          </a:xfrm>
          <a:prstGeom prst="rect">
            <a:avLst/>
          </a:prstGeom>
          <a:noFill/>
          <a:ln w="9525">
            <a:noFill/>
            <a:miter lim="800000"/>
            <a:headEnd/>
            <a:tailEnd/>
          </a:ln>
        </p:spPr>
      </p:pic>
      <p:sp>
        <p:nvSpPr>
          <p:cNvPr id="710662" name="table"/>
          <p:cNvSpPr>
            <a:spLocks noEditPoints="1" noChangeArrowheads="1"/>
          </p:cNvSpPr>
          <p:nvPr/>
        </p:nvSpPr>
        <p:spPr bwMode="auto">
          <a:xfrm flipV="1">
            <a:off x="533400" y="3508375"/>
            <a:ext cx="501650" cy="412750"/>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015 w 21600"/>
              <a:gd name="T9" fmla="*/ 4491 h 21600"/>
              <a:gd name="T10" fmla="*/ 17622 w 21600"/>
              <a:gd name="T11" fmla="*/ 17121 h 21600"/>
            </a:gdLst>
            <a:ahLst/>
            <a:cxnLst>
              <a:cxn ang="0">
                <a:pos x="T0" y="T1"/>
              </a:cxn>
              <a:cxn ang="0">
                <a:pos x="T2" y="T3"/>
              </a:cxn>
              <a:cxn ang="0">
                <a:pos x="T4" y="T5"/>
              </a:cxn>
              <a:cxn ang="0">
                <a:pos x="T6" y="T7"/>
              </a:cxn>
            </a:cxnLst>
            <a:rect l="T8" t="T9" r="T10" b="T11"/>
            <a:pathLst>
              <a:path w="21600" h="21600" extrusionOk="0">
                <a:moveTo>
                  <a:pt x="17641" y="17591"/>
                </a:moveTo>
                <a:lnTo>
                  <a:pt x="18067" y="17165"/>
                </a:lnTo>
                <a:lnTo>
                  <a:pt x="18443" y="16689"/>
                </a:lnTo>
                <a:lnTo>
                  <a:pt x="18794" y="16162"/>
                </a:lnTo>
                <a:lnTo>
                  <a:pt x="19144" y="15661"/>
                </a:lnTo>
                <a:lnTo>
                  <a:pt x="19420" y="15135"/>
                </a:lnTo>
                <a:lnTo>
                  <a:pt x="19645" y="14584"/>
                </a:lnTo>
                <a:lnTo>
                  <a:pt x="19871" y="13982"/>
                </a:lnTo>
                <a:lnTo>
                  <a:pt x="20071" y="13406"/>
                </a:lnTo>
                <a:lnTo>
                  <a:pt x="20297" y="13456"/>
                </a:lnTo>
                <a:lnTo>
                  <a:pt x="20472" y="13456"/>
                </a:lnTo>
                <a:lnTo>
                  <a:pt x="20648" y="13406"/>
                </a:lnTo>
                <a:lnTo>
                  <a:pt x="20823" y="13331"/>
                </a:lnTo>
                <a:lnTo>
                  <a:pt x="20948" y="13206"/>
                </a:lnTo>
                <a:lnTo>
                  <a:pt x="21099" y="13080"/>
                </a:lnTo>
                <a:lnTo>
                  <a:pt x="21149" y="12905"/>
                </a:lnTo>
                <a:lnTo>
                  <a:pt x="21299" y="12704"/>
                </a:lnTo>
                <a:lnTo>
                  <a:pt x="21425" y="12253"/>
                </a:lnTo>
                <a:lnTo>
                  <a:pt x="21550" y="11727"/>
                </a:lnTo>
                <a:lnTo>
                  <a:pt x="21600" y="11276"/>
                </a:lnTo>
                <a:lnTo>
                  <a:pt x="21600" y="10800"/>
                </a:lnTo>
                <a:lnTo>
                  <a:pt x="21600" y="10324"/>
                </a:lnTo>
                <a:lnTo>
                  <a:pt x="21550" y="9823"/>
                </a:lnTo>
                <a:lnTo>
                  <a:pt x="21425" y="9347"/>
                </a:lnTo>
                <a:lnTo>
                  <a:pt x="21299" y="8896"/>
                </a:lnTo>
                <a:lnTo>
                  <a:pt x="21149" y="8695"/>
                </a:lnTo>
                <a:lnTo>
                  <a:pt x="21099" y="8520"/>
                </a:lnTo>
                <a:lnTo>
                  <a:pt x="20948" y="8344"/>
                </a:lnTo>
                <a:lnTo>
                  <a:pt x="20823" y="8269"/>
                </a:lnTo>
                <a:lnTo>
                  <a:pt x="20648" y="8169"/>
                </a:lnTo>
                <a:lnTo>
                  <a:pt x="20472" y="8144"/>
                </a:lnTo>
                <a:lnTo>
                  <a:pt x="20297" y="8144"/>
                </a:lnTo>
                <a:lnTo>
                  <a:pt x="20071" y="8169"/>
                </a:lnTo>
                <a:lnTo>
                  <a:pt x="19871" y="7618"/>
                </a:lnTo>
                <a:lnTo>
                  <a:pt x="19645" y="7016"/>
                </a:lnTo>
                <a:lnTo>
                  <a:pt x="19420" y="6490"/>
                </a:lnTo>
                <a:lnTo>
                  <a:pt x="19144" y="5939"/>
                </a:lnTo>
                <a:lnTo>
                  <a:pt x="18794" y="5438"/>
                </a:lnTo>
                <a:lnTo>
                  <a:pt x="18443" y="4961"/>
                </a:lnTo>
                <a:lnTo>
                  <a:pt x="18067" y="4460"/>
                </a:lnTo>
                <a:lnTo>
                  <a:pt x="17691" y="4034"/>
                </a:lnTo>
                <a:lnTo>
                  <a:pt x="17215" y="3608"/>
                </a:lnTo>
                <a:lnTo>
                  <a:pt x="16739" y="3232"/>
                </a:lnTo>
                <a:lnTo>
                  <a:pt x="16263" y="2832"/>
                </a:lnTo>
                <a:lnTo>
                  <a:pt x="15686" y="2506"/>
                </a:lnTo>
                <a:lnTo>
                  <a:pt x="15185" y="2205"/>
                </a:lnTo>
                <a:lnTo>
                  <a:pt x="14609" y="1929"/>
                </a:lnTo>
                <a:lnTo>
                  <a:pt x="14032" y="1704"/>
                </a:lnTo>
                <a:lnTo>
                  <a:pt x="13431" y="1503"/>
                </a:lnTo>
                <a:lnTo>
                  <a:pt x="13481" y="1278"/>
                </a:lnTo>
                <a:lnTo>
                  <a:pt x="13481" y="1103"/>
                </a:lnTo>
                <a:lnTo>
                  <a:pt x="13431" y="952"/>
                </a:lnTo>
                <a:lnTo>
                  <a:pt x="13356" y="777"/>
                </a:lnTo>
                <a:lnTo>
                  <a:pt x="13256" y="626"/>
                </a:lnTo>
                <a:lnTo>
                  <a:pt x="13080" y="526"/>
                </a:lnTo>
                <a:lnTo>
                  <a:pt x="12930" y="426"/>
                </a:lnTo>
                <a:lnTo>
                  <a:pt x="12704" y="301"/>
                </a:lnTo>
                <a:lnTo>
                  <a:pt x="12278" y="175"/>
                </a:lnTo>
                <a:lnTo>
                  <a:pt x="11802" y="25"/>
                </a:lnTo>
                <a:lnTo>
                  <a:pt x="11276" y="0"/>
                </a:lnTo>
                <a:lnTo>
                  <a:pt x="10825" y="0"/>
                </a:lnTo>
                <a:lnTo>
                  <a:pt x="10324" y="0"/>
                </a:lnTo>
                <a:lnTo>
                  <a:pt x="9848" y="25"/>
                </a:lnTo>
                <a:lnTo>
                  <a:pt x="9347" y="175"/>
                </a:lnTo>
                <a:lnTo>
                  <a:pt x="8921" y="301"/>
                </a:lnTo>
                <a:lnTo>
                  <a:pt x="8695" y="426"/>
                </a:lnTo>
                <a:lnTo>
                  <a:pt x="8545" y="526"/>
                </a:lnTo>
                <a:lnTo>
                  <a:pt x="8394" y="626"/>
                </a:lnTo>
                <a:lnTo>
                  <a:pt x="8269" y="777"/>
                </a:lnTo>
                <a:lnTo>
                  <a:pt x="8169" y="952"/>
                </a:lnTo>
                <a:lnTo>
                  <a:pt x="8144" y="1103"/>
                </a:lnTo>
                <a:lnTo>
                  <a:pt x="8144" y="1278"/>
                </a:lnTo>
                <a:lnTo>
                  <a:pt x="8219" y="1503"/>
                </a:lnTo>
                <a:lnTo>
                  <a:pt x="7618" y="1704"/>
                </a:lnTo>
                <a:lnTo>
                  <a:pt x="7066" y="1929"/>
                </a:lnTo>
                <a:lnTo>
                  <a:pt x="6490" y="2205"/>
                </a:lnTo>
                <a:lnTo>
                  <a:pt x="5939" y="2456"/>
                </a:lnTo>
                <a:lnTo>
                  <a:pt x="5438" y="2781"/>
                </a:lnTo>
                <a:lnTo>
                  <a:pt x="4961" y="3132"/>
                </a:lnTo>
                <a:lnTo>
                  <a:pt x="4485" y="3533"/>
                </a:lnTo>
                <a:lnTo>
                  <a:pt x="4059" y="3959"/>
                </a:lnTo>
                <a:lnTo>
                  <a:pt x="3633" y="4385"/>
                </a:lnTo>
                <a:lnTo>
                  <a:pt x="3232" y="4861"/>
                </a:lnTo>
                <a:lnTo>
                  <a:pt x="2857" y="5387"/>
                </a:lnTo>
                <a:lnTo>
                  <a:pt x="2506" y="5889"/>
                </a:lnTo>
                <a:lnTo>
                  <a:pt x="2205" y="6465"/>
                </a:lnTo>
                <a:lnTo>
                  <a:pt x="1955" y="7016"/>
                </a:lnTo>
                <a:lnTo>
                  <a:pt x="1729" y="7568"/>
                </a:lnTo>
                <a:lnTo>
                  <a:pt x="1529" y="8169"/>
                </a:lnTo>
                <a:lnTo>
                  <a:pt x="1303" y="8144"/>
                </a:lnTo>
                <a:lnTo>
                  <a:pt x="1128" y="8144"/>
                </a:lnTo>
                <a:lnTo>
                  <a:pt x="977" y="8169"/>
                </a:lnTo>
                <a:lnTo>
                  <a:pt x="802" y="8269"/>
                </a:lnTo>
                <a:lnTo>
                  <a:pt x="652" y="8344"/>
                </a:lnTo>
                <a:lnTo>
                  <a:pt x="526" y="8520"/>
                </a:lnTo>
                <a:lnTo>
                  <a:pt x="451" y="8695"/>
                </a:lnTo>
                <a:lnTo>
                  <a:pt x="326" y="8896"/>
                </a:lnTo>
                <a:lnTo>
                  <a:pt x="200" y="9347"/>
                </a:lnTo>
                <a:lnTo>
                  <a:pt x="50" y="9823"/>
                </a:lnTo>
                <a:lnTo>
                  <a:pt x="0" y="10324"/>
                </a:lnTo>
                <a:lnTo>
                  <a:pt x="0" y="10800"/>
                </a:lnTo>
                <a:lnTo>
                  <a:pt x="0" y="11276"/>
                </a:lnTo>
                <a:lnTo>
                  <a:pt x="50" y="11727"/>
                </a:lnTo>
                <a:lnTo>
                  <a:pt x="200" y="12253"/>
                </a:lnTo>
                <a:lnTo>
                  <a:pt x="326" y="12704"/>
                </a:lnTo>
                <a:lnTo>
                  <a:pt x="451" y="12905"/>
                </a:lnTo>
                <a:lnTo>
                  <a:pt x="526" y="13080"/>
                </a:lnTo>
                <a:lnTo>
                  <a:pt x="652" y="13206"/>
                </a:lnTo>
                <a:lnTo>
                  <a:pt x="802" y="13331"/>
                </a:lnTo>
                <a:lnTo>
                  <a:pt x="977" y="13406"/>
                </a:lnTo>
                <a:lnTo>
                  <a:pt x="1128" y="13456"/>
                </a:lnTo>
                <a:lnTo>
                  <a:pt x="1303" y="13456"/>
                </a:lnTo>
                <a:lnTo>
                  <a:pt x="1529" y="13406"/>
                </a:lnTo>
                <a:lnTo>
                  <a:pt x="1729" y="13982"/>
                </a:lnTo>
                <a:lnTo>
                  <a:pt x="1955" y="14584"/>
                </a:lnTo>
                <a:lnTo>
                  <a:pt x="2255" y="15135"/>
                </a:lnTo>
                <a:lnTo>
                  <a:pt x="2556" y="15736"/>
                </a:lnTo>
                <a:lnTo>
                  <a:pt x="2907" y="16263"/>
                </a:lnTo>
                <a:lnTo>
                  <a:pt x="3283" y="16764"/>
                </a:lnTo>
                <a:lnTo>
                  <a:pt x="3684" y="17240"/>
                </a:lnTo>
                <a:lnTo>
                  <a:pt x="4110" y="17741"/>
                </a:lnTo>
                <a:lnTo>
                  <a:pt x="4535" y="18117"/>
                </a:lnTo>
                <a:lnTo>
                  <a:pt x="5012" y="18493"/>
                </a:lnTo>
                <a:lnTo>
                  <a:pt x="5463" y="18844"/>
                </a:lnTo>
                <a:lnTo>
                  <a:pt x="5989" y="19144"/>
                </a:lnTo>
                <a:lnTo>
                  <a:pt x="6490" y="19420"/>
                </a:lnTo>
                <a:lnTo>
                  <a:pt x="7066" y="19645"/>
                </a:lnTo>
                <a:lnTo>
                  <a:pt x="7618" y="19921"/>
                </a:lnTo>
                <a:lnTo>
                  <a:pt x="8219" y="20071"/>
                </a:lnTo>
                <a:lnTo>
                  <a:pt x="8144" y="20297"/>
                </a:lnTo>
                <a:lnTo>
                  <a:pt x="8144" y="20472"/>
                </a:lnTo>
                <a:lnTo>
                  <a:pt x="8169" y="20648"/>
                </a:lnTo>
                <a:lnTo>
                  <a:pt x="8269" y="20823"/>
                </a:lnTo>
                <a:lnTo>
                  <a:pt x="8394" y="20948"/>
                </a:lnTo>
                <a:lnTo>
                  <a:pt x="8545" y="21074"/>
                </a:lnTo>
                <a:lnTo>
                  <a:pt x="8695" y="21149"/>
                </a:lnTo>
                <a:lnTo>
                  <a:pt x="8921" y="21299"/>
                </a:lnTo>
                <a:lnTo>
                  <a:pt x="9347" y="21425"/>
                </a:lnTo>
                <a:lnTo>
                  <a:pt x="9848" y="21550"/>
                </a:lnTo>
                <a:lnTo>
                  <a:pt x="10324" y="21600"/>
                </a:lnTo>
                <a:lnTo>
                  <a:pt x="10825" y="21600"/>
                </a:lnTo>
                <a:lnTo>
                  <a:pt x="11276" y="21600"/>
                </a:lnTo>
                <a:lnTo>
                  <a:pt x="11802" y="21550"/>
                </a:lnTo>
                <a:lnTo>
                  <a:pt x="12278" y="21425"/>
                </a:lnTo>
                <a:lnTo>
                  <a:pt x="12704" y="21299"/>
                </a:lnTo>
                <a:lnTo>
                  <a:pt x="12930" y="21149"/>
                </a:lnTo>
                <a:lnTo>
                  <a:pt x="13080" y="21074"/>
                </a:lnTo>
                <a:lnTo>
                  <a:pt x="13256" y="20948"/>
                </a:lnTo>
                <a:lnTo>
                  <a:pt x="13356" y="20823"/>
                </a:lnTo>
                <a:lnTo>
                  <a:pt x="13431" y="20648"/>
                </a:lnTo>
                <a:lnTo>
                  <a:pt x="13481" y="20472"/>
                </a:lnTo>
                <a:lnTo>
                  <a:pt x="13481" y="20297"/>
                </a:lnTo>
                <a:lnTo>
                  <a:pt x="13431" y="20071"/>
                </a:lnTo>
                <a:lnTo>
                  <a:pt x="14032" y="19871"/>
                </a:lnTo>
                <a:lnTo>
                  <a:pt x="14609" y="19645"/>
                </a:lnTo>
                <a:lnTo>
                  <a:pt x="15135" y="19395"/>
                </a:lnTo>
                <a:lnTo>
                  <a:pt x="15686" y="19094"/>
                </a:lnTo>
                <a:lnTo>
                  <a:pt x="16213" y="18768"/>
                </a:lnTo>
                <a:lnTo>
                  <a:pt x="16739" y="18393"/>
                </a:lnTo>
                <a:lnTo>
                  <a:pt x="17165" y="18017"/>
                </a:lnTo>
                <a:lnTo>
                  <a:pt x="17641" y="17591"/>
                </a:lnTo>
                <a:close/>
              </a:path>
              <a:path w="21600" h="21600" extrusionOk="0">
                <a:moveTo>
                  <a:pt x="13431" y="1503"/>
                </a:moveTo>
                <a:lnTo>
                  <a:pt x="13080" y="1428"/>
                </a:lnTo>
                <a:lnTo>
                  <a:pt x="12780" y="1378"/>
                </a:lnTo>
                <a:lnTo>
                  <a:pt x="12479" y="1278"/>
                </a:lnTo>
                <a:lnTo>
                  <a:pt x="12128" y="1253"/>
                </a:lnTo>
                <a:lnTo>
                  <a:pt x="11802" y="1203"/>
                </a:lnTo>
                <a:lnTo>
                  <a:pt x="11477" y="1203"/>
                </a:lnTo>
                <a:lnTo>
                  <a:pt x="11151" y="1153"/>
                </a:lnTo>
                <a:lnTo>
                  <a:pt x="10825" y="1153"/>
                </a:lnTo>
                <a:lnTo>
                  <a:pt x="10449" y="1153"/>
                </a:lnTo>
                <a:lnTo>
                  <a:pt x="10174" y="1203"/>
                </a:lnTo>
                <a:lnTo>
                  <a:pt x="9798" y="1203"/>
                </a:lnTo>
                <a:lnTo>
                  <a:pt x="9472" y="1253"/>
                </a:lnTo>
                <a:lnTo>
                  <a:pt x="9171" y="1278"/>
                </a:lnTo>
                <a:lnTo>
                  <a:pt x="8820" y="1378"/>
                </a:lnTo>
                <a:lnTo>
                  <a:pt x="8545" y="1428"/>
                </a:lnTo>
                <a:lnTo>
                  <a:pt x="8219" y="1503"/>
                </a:lnTo>
                <a:moveTo>
                  <a:pt x="1529" y="8169"/>
                </a:moveTo>
                <a:lnTo>
                  <a:pt x="1453" y="8520"/>
                </a:lnTo>
                <a:lnTo>
                  <a:pt x="1403" y="8820"/>
                </a:lnTo>
                <a:lnTo>
                  <a:pt x="1303" y="9121"/>
                </a:lnTo>
                <a:lnTo>
                  <a:pt x="1253" y="9447"/>
                </a:lnTo>
                <a:lnTo>
                  <a:pt x="1228" y="9823"/>
                </a:lnTo>
                <a:lnTo>
                  <a:pt x="1228" y="10098"/>
                </a:lnTo>
                <a:lnTo>
                  <a:pt x="1178" y="10449"/>
                </a:lnTo>
                <a:lnTo>
                  <a:pt x="1178" y="10800"/>
                </a:lnTo>
                <a:lnTo>
                  <a:pt x="1178" y="11126"/>
                </a:lnTo>
                <a:lnTo>
                  <a:pt x="1228" y="11502"/>
                </a:lnTo>
                <a:lnTo>
                  <a:pt x="1228" y="11777"/>
                </a:lnTo>
                <a:lnTo>
                  <a:pt x="1253" y="12128"/>
                </a:lnTo>
                <a:lnTo>
                  <a:pt x="1303" y="12429"/>
                </a:lnTo>
                <a:lnTo>
                  <a:pt x="1403" y="12755"/>
                </a:lnTo>
                <a:lnTo>
                  <a:pt x="1453" y="13080"/>
                </a:lnTo>
                <a:lnTo>
                  <a:pt x="1529" y="13406"/>
                </a:lnTo>
                <a:moveTo>
                  <a:pt x="13431" y="20071"/>
                </a:moveTo>
                <a:lnTo>
                  <a:pt x="13080" y="20172"/>
                </a:lnTo>
                <a:lnTo>
                  <a:pt x="12780" y="20222"/>
                </a:lnTo>
                <a:lnTo>
                  <a:pt x="12479" y="20297"/>
                </a:lnTo>
                <a:lnTo>
                  <a:pt x="12128" y="20347"/>
                </a:lnTo>
                <a:lnTo>
                  <a:pt x="11802" y="20397"/>
                </a:lnTo>
                <a:lnTo>
                  <a:pt x="11477" y="20397"/>
                </a:lnTo>
                <a:lnTo>
                  <a:pt x="11151" y="20447"/>
                </a:lnTo>
                <a:lnTo>
                  <a:pt x="10825" y="20447"/>
                </a:lnTo>
                <a:lnTo>
                  <a:pt x="10449" y="20447"/>
                </a:lnTo>
                <a:lnTo>
                  <a:pt x="10174" y="20397"/>
                </a:lnTo>
                <a:lnTo>
                  <a:pt x="9798" y="20397"/>
                </a:lnTo>
                <a:lnTo>
                  <a:pt x="9472" y="20347"/>
                </a:lnTo>
                <a:lnTo>
                  <a:pt x="9171" y="20297"/>
                </a:lnTo>
                <a:lnTo>
                  <a:pt x="8820" y="20222"/>
                </a:lnTo>
                <a:lnTo>
                  <a:pt x="8545" y="20172"/>
                </a:lnTo>
                <a:lnTo>
                  <a:pt x="8219" y="20071"/>
                </a:lnTo>
                <a:moveTo>
                  <a:pt x="20071" y="13406"/>
                </a:moveTo>
                <a:lnTo>
                  <a:pt x="20172" y="13080"/>
                </a:lnTo>
                <a:lnTo>
                  <a:pt x="20222" y="12755"/>
                </a:lnTo>
                <a:lnTo>
                  <a:pt x="20297" y="12429"/>
                </a:lnTo>
                <a:lnTo>
                  <a:pt x="20347" y="12128"/>
                </a:lnTo>
                <a:lnTo>
                  <a:pt x="20397" y="11777"/>
                </a:lnTo>
                <a:lnTo>
                  <a:pt x="20447" y="11502"/>
                </a:lnTo>
                <a:lnTo>
                  <a:pt x="20447" y="11126"/>
                </a:lnTo>
                <a:lnTo>
                  <a:pt x="20447" y="10800"/>
                </a:lnTo>
                <a:lnTo>
                  <a:pt x="20447" y="10449"/>
                </a:lnTo>
                <a:lnTo>
                  <a:pt x="20447" y="10098"/>
                </a:lnTo>
                <a:lnTo>
                  <a:pt x="20397" y="9823"/>
                </a:lnTo>
                <a:lnTo>
                  <a:pt x="20347" y="9447"/>
                </a:lnTo>
                <a:lnTo>
                  <a:pt x="20297" y="9121"/>
                </a:lnTo>
                <a:lnTo>
                  <a:pt x="20222" y="8820"/>
                </a:lnTo>
                <a:lnTo>
                  <a:pt x="20172" y="8520"/>
                </a:lnTo>
                <a:lnTo>
                  <a:pt x="20071" y="8169"/>
                </a:lnTo>
              </a:path>
            </a:pathLst>
          </a:custGeom>
          <a:solidFill>
            <a:srgbClr val="FF0000"/>
          </a:solidFill>
          <a:ln w="9525">
            <a:solidFill>
              <a:srgbClr val="000000"/>
            </a:solidFill>
            <a:miter lim="800000"/>
            <a:headEnd/>
            <a:tailEnd/>
          </a:ln>
          <a:effectLst>
            <a:outerShdw dist="107763" dir="2700000" algn="ctr" rotWithShape="0">
              <a:srgbClr val="808080"/>
            </a:outerShdw>
          </a:effectLst>
        </p:spPr>
        <p:txBody>
          <a:bodyPr rot="10800000"/>
          <a:lstStyle/>
          <a:p>
            <a:pPr>
              <a:defRPr/>
            </a:pPr>
            <a:endParaRPr lang="en-US">
              <a:solidFill>
                <a:srgbClr val="EDED01"/>
              </a:solidFill>
            </a:endParaRPr>
          </a:p>
        </p:txBody>
      </p:sp>
      <p:sp>
        <p:nvSpPr>
          <p:cNvPr id="710665" name="table"/>
          <p:cNvSpPr>
            <a:spLocks noEditPoints="1" noChangeArrowheads="1"/>
          </p:cNvSpPr>
          <p:nvPr/>
        </p:nvSpPr>
        <p:spPr bwMode="auto">
          <a:xfrm>
            <a:off x="520700" y="4695825"/>
            <a:ext cx="501650" cy="425450"/>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015 w 21600"/>
              <a:gd name="T9" fmla="*/ 4491 h 21600"/>
              <a:gd name="T10" fmla="*/ 17622 w 21600"/>
              <a:gd name="T11" fmla="*/ 17121 h 21600"/>
            </a:gdLst>
            <a:ahLst/>
            <a:cxnLst>
              <a:cxn ang="0">
                <a:pos x="T0" y="T1"/>
              </a:cxn>
              <a:cxn ang="0">
                <a:pos x="T2" y="T3"/>
              </a:cxn>
              <a:cxn ang="0">
                <a:pos x="T4" y="T5"/>
              </a:cxn>
              <a:cxn ang="0">
                <a:pos x="T6" y="T7"/>
              </a:cxn>
            </a:cxnLst>
            <a:rect l="T8" t="T9" r="T10" b="T11"/>
            <a:pathLst>
              <a:path w="21600" h="21600" extrusionOk="0">
                <a:moveTo>
                  <a:pt x="17641" y="17591"/>
                </a:moveTo>
                <a:lnTo>
                  <a:pt x="18067" y="17165"/>
                </a:lnTo>
                <a:lnTo>
                  <a:pt x="18443" y="16689"/>
                </a:lnTo>
                <a:lnTo>
                  <a:pt x="18794" y="16162"/>
                </a:lnTo>
                <a:lnTo>
                  <a:pt x="19144" y="15661"/>
                </a:lnTo>
                <a:lnTo>
                  <a:pt x="19420" y="15135"/>
                </a:lnTo>
                <a:lnTo>
                  <a:pt x="19645" y="14584"/>
                </a:lnTo>
                <a:lnTo>
                  <a:pt x="19871" y="13982"/>
                </a:lnTo>
                <a:lnTo>
                  <a:pt x="20071" y="13406"/>
                </a:lnTo>
                <a:lnTo>
                  <a:pt x="20297" y="13456"/>
                </a:lnTo>
                <a:lnTo>
                  <a:pt x="20472" y="13456"/>
                </a:lnTo>
                <a:lnTo>
                  <a:pt x="20648" y="13406"/>
                </a:lnTo>
                <a:lnTo>
                  <a:pt x="20823" y="13331"/>
                </a:lnTo>
                <a:lnTo>
                  <a:pt x="20948" y="13206"/>
                </a:lnTo>
                <a:lnTo>
                  <a:pt x="21099" y="13080"/>
                </a:lnTo>
                <a:lnTo>
                  <a:pt x="21149" y="12905"/>
                </a:lnTo>
                <a:lnTo>
                  <a:pt x="21299" y="12704"/>
                </a:lnTo>
                <a:lnTo>
                  <a:pt x="21425" y="12253"/>
                </a:lnTo>
                <a:lnTo>
                  <a:pt x="21550" y="11727"/>
                </a:lnTo>
                <a:lnTo>
                  <a:pt x="21600" y="11276"/>
                </a:lnTo>
                <a:lnTo>
                  <a:pt x="21600" y="10800"/>
                </a:lnTo>
                <a:lnTo>
                  <a:pt x="21600" y="10324"/>
                </a:lnTo>
                <a:lnTo>
                  <a:pt x="21550" y="9823"/>
                </a:lnTo>
                <a:lnTo>
                  <a:pt x="21425" y="9347"/>
                </a:lnTo>
                <a:lnTo>
                  <a:pt x="21299" y="8896"/>
                </a:lnTo>
                <a:lnTo>
                  <a:pt x="21149" y="8695"/>
                </a:lnTo>
                <a:lnTo>
                  <a:pt x="21099" y="8520"/>
                </a:lnTo>
                <a:lnTo>
                  <a:pt x="20948" y="8344"/>
                </a:lnTo>
                <a:lnTo>
                  <a:pt x="20823" y="8269"/>
                </a:lnTo>
                <a:lnTo>
                  <a:pt x="20648" y="8169"/>
                </a:lnTo>
                <a:lnTo>
                  <a:pt x="20472" y="8144"/>
                </a:lnTo>
                <a:lnTo>
                  <a:pt x="20297" y="8144"/>
                </a:lnTo>
                <a:lnTo>
                  <a:pt x="20071" y="8169"/>
                </a:lnTo>
                <a:lnTo>
                  <a:pt x="19871" y="7618"/>
                </a:lnTo>
                <a:lnTo>
                  <a:pt x="19645" y="7016"/>
                </a:lnTo>
                <a:lnTo>
                  <a:pt x="19420" y="6490"/>
                </a:lnTo>
                <a:lnTo>
                  <a:pt x="19144" y="5939"/>
                </a:lnTo>
                <a:lnTo>
                  <a:pt x="18794" y="5438"/>
                </a:lnTo>
                <a:lnTo>
                  <a:pt x="18443" y="4961"/>
                </a:lnTo>
                <a:lnTo>
                  <a:pt x="18067" y="4460"/>
                </a:lnTo>
                <a:lnTo>
                  <a:pt x="17691" y="4034"/>
                </a:lnTo>
                <a:lnTo>
                  <a:pt x="17215" y="3608"/>
                </a:lnTo>
                <a:lnTo>
                  <a:pt x="16739" y="3232"/>
                </a:lnTo>
                <a:lnTo>
                  <a:pt x="16263" y="2832"/>
                </a:lnTo>
                <a:lnTo>
                  <a:pt x="15686" y="2506"/>
                </a:lnTo>
                <a:lnTo>
                  <a:pt x="15185" y="2205"/>
                </a:lnTo>
                <a:lnTo>
                  <a:pt x="14609" y="1929"/>
                </a:lnTo>
                <a:lnTo>
                  <a:pt x="14032" y="1704"/>
                </a:lnTo>
                <a:lnTo>
                  <a:pt x="13431" y="1503"/>
                </a:lnTo>
                <a:lnTo>
                  <a:pt x="13481" y="1278"/>
                </a:lnTo>
                <a:lnTo>
                  <a:pt x="13481" y="1103"/>
                </a:lnTo>
                <a:lnTo>
                  <a:pt x="13431" y="952"/>
                </a:lnTo>
                <a:lnTo>
                  <a:pt x="13356" y="777"/>
                </a:lnTo>
                <a:lnTo>
                  <a:pt x="13256" y="626"/>
                </a:lnTo>
                <a:lnTo>
                  <a:pt x="13080" y="526"/>
                </a:lnTo>
                <a:lnTo>
                  <a:pt x="12930" y="426"/>
                </a:lnTo>
                <a:lnTo>
                  <a:pt x="12704" y="301"/>
                </a:lnTo>
                <a:lnTo>
                  <a:pt x="12278" y="175"/>
                </a:lnTo>
                <a:lnTo>
                  <a:pt x="11802" y="25"/>
                </a:lnTo>
                <a:lnTo>
                  <a:pt x="11276" y="0"/>
                </a:lnTo>
                <a:lnTo>
                  <a:pt x="10825" y="0"/>
                </a:lnTo>
                <a:lnTo>
                  <a:pt x="10324" y="0"/>
                </a:lnTo>
                <a:lnTo>
                  <a:pt x="9848" y="25"/>
                </a:lnTo>
                <a:lnTo>
                  <a:pt x="9347" y="175"/>
                </a:lnTo>
                <a:lnTo>
                  <a:pt x="8921" y="301"/>
                </a:lnTo>
                <a:lnTo>
                  <a:pt x="8695" y="426"/>
                </a:lnTo>
                <a:lnTo>
                  <a:pt x="8545" y="526"/>
                </a:lnTo>
                <a:lnTo>
                  <a:pt x="8394" y="626"/>
                </a:lnTo>
                <a:lnTo>
                  <a:pt x="8269" y="777"/>
                </a:lnTo>
                <a:lnTo>
                  <a:pt x="8169" y="952"/>
                </a:lnTo>
                <a:lnTo>
                  <a:pt x="8144" y="1103"/>
                </a:lnTo>
                <a:lnTo>
                  <a:pt x="8144" y="1278"/>
                </a:lnTo>
                <a:lnTo>
                  <a:pt x="8219" y="1503"/>
                </a:lnTo>
                <a:lnTo>
                  <a:pt x="7618" y="1704"/>
                </a:lnTo>
                <a:lnTo>
                  <a:pt x="7066" y="1929"/>
                </a:lnTo>
                <a:lnTo>
                  <a:pt x="6490" y="2205"/>
                </a:lnTo>
                <a:lnTo>
                  <a:pt x="5939" y="2456"/>
                </a:lnTo>
                <a:lnTo>
                  <a:pt x="5438" y="2781"/>
                </a:lnTo>
                <a:lnTo>
                  <a:pt x="4961" y="3132"/>
                </a:lnTo>
                <a:lnTo>
                  <a:pt x="4485" y="3533"/>
                </a:lnTo>
                <a:lnTo>
                  <a:pt x="4059" y="3959"/>
                </a:lnTo>
                <a:lnTo>
                  <a:pt x="3633" y="4385"/>
                </a:lnTo>
                <a:lnTo>
                  <a:pt x="3232" y="4861"/>
                </a:lnTo>
                <a:lnTo>
                  <a:pt x="2857" y="5387"/>
                </a:lnTo>
                <a:lnTo>
                  <a:pt x="2506" y="5889"/>
                </a:lnTo>
                <a:lnTo>
                  <a:pt x="2205" y="6465"/>
                </a:lnTo>
                <a:lnTo>
                  <a:pt x="1955" y="7016"/>
                </a:lnTo>
                <a:lnTo>
                  <a:pt x="1729" y="7568"/>
                </a:lnTo>
                <a:lnTo>
                  <a:pt x="1529" y="8169"/>
                </a:lnTo>
                <a:lnTo>
                  <a:pt x="1303" y="8144"/>
                </a:lnTo>
                <a:lnTo>
                  <a:pt x="1128" y="8144"/>
                </a:lnTo>
                <a:lnTo>
                  <a:pt x="977" y="8169"/>
                </a:lnTo>
                <a:lnTo>
                  <a:pt x="802" y="8269"/>
                </a:lnTo>
                <a:lnTo>
                  <a:pt x="652" y="8344"/>
                </a:lnTo>
                <a:lnTo>
                  <a:pt x="526" y="8520"/>
                </a:lnTo>
                <a:lnTo>
                  <a:pt x="451" y="8695"/>
                </a:lnTo>
                <a:lnTo>
                  <a:pt x="326" y="8896"/>
                </a:lnTo>
                <a:lnTo>
                  <a:pt x="200" y="9347"/>
                </a:lnTo>
                <a:lnTo>
                  <a:pt x="50" y="9823"/>
                </a:lnTo>
                <a:lnTo>
                  <a:pt x="0" y="10324"/>
                </a:lnTo>
                <a:lnTo>
                  <a:pt x="0" y="10800"/>
                </a:lnTo>
                <a:lnTo>
                  <a:pt x="0" y="11276"/>
                </a:lnTo>
                <a:lnTo>
                  <a:pt x="50" y="11727"/>
                </a:lnTo>
                <a:lnTo>
                  <a:pt x="200" y="12253"/>
                </a:lnTo>
                <a:lnTo>
                  <a:pt x="326" y="12704"/>
                </a:lnTo>
                <a:lnTo>
                  <a:pt x="451" y="12905"/>
                </a:lnTo>
                <a:lnTo>
                  <a:pt x="526" y="13080"/>
                </a:lnTo>
                <a:lnTo>
                  <a:pt x="652" y="13206"/>
                </a:lnTo>
                <a:lnTo>
                  <a:pt x="802" y="13331"/>
                </a:lnTo>
                <a:lnTo>
                  <a:pt x="977" y="13406"/>
                </a:lnTo>
                <a:lnTo>
                  <a:pt x="1128" y="13456"/>
                </a:lnTo>
                <a:lnTo>
                  <a:pt x="1303" y="13456"/>
                </a:lnTo>
                <a:lnTo>
                  <a:pt x="1529" y="13406"/>
                </a:lnTo>
                <a:lnTo>
                  <a:pt x="1729" y="13982"/>
                </a:lnTo>
                <a:lnTo>
                  <a:pt x="1955" y="14584"/>
                </a:lnTo>
                <a:lnTo>
                  <a:pt x="2255" y="15135"/>
                </a:lnTo>
                <a:lnTo>
                  <a:pt x="2556" y="15736"/>
                </a:lnTo>
                <a:lnTo>
                  <a:pt x="2907" y="16263"/>
                </a:lnTo>
                <a:lnTo>
                  <a:pt x="3283" y="16764"/>
                </a:lnTo>
                <a:lnTo>
                  <a:pt x="3684" y="17240"/>
                </a:lnTo>
                <a:lnTo>
                  <a:pt x="4110" y="17741"/>
                </a:lnTo>
                <a:lnTo>
                  <a:pt x="4535" y="18117"/>
                </a:lnTo>
                <a:lnTo>
                  <a:pt x="5012" y="18493"/>
                </a:lnTo>
                <a:lnTo>
                  <a:pt x="5463" y="18844"/>
                </a:lnTo>
                <a:lnTo>
                  <a:pt x="5989" y="19144"/>
                </a:lnTo>
                <a:lnTo>
                  <a:pt x="6490" y="19420"/>
                </a:lnTo>
                <a:lnTo>
                  <a:pt x="7066" y="19645"/>
                </a:lnTo>
                <a:lnTo>
                  <a:pt x="7618" y="19921"/>
                </a:lnTo>
                <a:lnTo>
                  <a:pt x="8219" y="20071"/>
                </a:lnTo>
                <a:lnTo>
                  <a:pt x="8144" y="20297"/>
                </a:lnTo>
                <a:lnTo>
                  <a:pt x="8144" y="20472"/>
                </a:lnTo>
                <a:lnTo>
                  <a:pt x="8169" y="20648"/>
                </a:lnTo>
                <a:lnTo>
                  <a:pt x="8269" y="20823"/>
                </a:lnTo>
                <a:lnTo>
                  <a:pt x="8394" y="20948"/>
                </a:lnTo>
                <a:lnTo>
                  <a:pt x="8545" y="21074"/>
                </a:lnTo>
                <a:lnTo>
                  <a:pt x="8695" y="21149"/>
                </a:lnTo>
                <a:lnTo>
                  <a:pt x="8921" y="21299"/>
                </a:lnTo>
                <a:lnTo>
                  <a:pt x="9347" y="21425"/>
                </a:lnTo>
                <a:lnTo>
                  <a:pt x="9848" y="21550"/>
                </a:lnTo>
                <a:lnTo>
                  <a:pt x="10324" y="21600"/>
                </a:lnTo>
                <a:lnTo>
                  <a:pt x="10825" y="21600"/>
                </a:lnTo>
                <a:lnTo>
                  <a:pt x="11276" y="21600"/>
                </a:lnTo>
                <a:lnTo>
                  <a:pt x="11802" y="21550"/>
                </a:lnTo>
                <a:lnTo>
                  <a:pt x="12278" y="21425"/>
                </a:lnTo>
                <a:lnTo>
                  <a:pt x="12704" y="21299"/>
                </a:lnTo>
                <a:lnTo>
                  <a:pt x="12930" y="21149"/>
                </a:lnTo>
                <a:lnTo>
                  <a:pt x="13080" y="21074"/>
                </a:lnTo>
                <a:lnTo>
                  <a:pt x="13256" y="20948"/>
                </a:lnTo>
                <a:lnTo>
                  <a:pt x="13356" y="20823"/>
                </a:lnTo>
                <a:lnTo>
                  <a:pt x="13431" y="20648"/>
                </a:lnTo>
                <a:lnTo>
                  <a:pt x="13481" y="20472"/>
                </a:lnTo>
                <a:lnTo>
                  <a:pt x="13481" y="20297"/>
                </a:lnTo>
                <a:lnTo>
                  <a:pt x="13431" y="20071"/>
                </a:lnTo>
                <a:lnTo>
                  <a:pt x="14032" y="19871"/>
                </a:lnTo>
                <a:lnTo>
                  <a:pt x="14609" y="19645"/>
                </a:lnTo>
                <a:lnTo>
                  <a:pt x="15135" y="19395"/>
                </a:lnTo>
                <a:lnTo>
                  <a:pt x="15686" y="19094"/>
                </a:lnTo>
                <a:lnTo>
                  <a:pt x="16213" y="18768"/>
                </a:lnTo>
                <a:lnTo>
                  <a:pt x="16739" y="18393"/>
                </a:lnTo>
                <a:lnTo>
                  <a:pt x="17165" y="18017"/>
                </a:lnTo>
                <a:lnTo>
                  <a:pt x="17641" y="17591"/>
                </a:lnTo>
                <a:close/>
              </a:path>
              <a:path w="21600" h="21600" extrusionOk="0">
                <a:moveTo>
                  <a:pt x="13431" y="1503"/>
                </a:moveTo>
                <a:lnTo>
                  <a:pt x="13080" y="1428"/>
                </a:lnTo>
                <a:lnTo>
                  <a:pt x="12780" y="1378"/>
                </a:lnTo>
                <a:lnTo>
                  <a:pt x="12479" y="1278"/>
                </a:lnTo>
                <a:lnTo>
                  <a:pt x="12128" y="1253"/>
                </a:lnTo>
                <a:lnTo>
                  <a:pt x="11802" y="1203"/>
                </a:lnTo>
                <a:lnTo>
                  <a:pt x="11477" y="1203"/>
                </a:lnTo>
                <a:lnTo>
                  <a:pt x="11151" y="1153"/>
                </a:lnTo>
                <a:lnTo>
                  <a:pt x="10825" y="1153"/>
                </a:lnTo>
                <a:lnTo>
                  <a:pt x="10449" y="1153"/>
                </a:lnTo>
                <a:lnTo>
                  <a:pt x="10174" y="1203"/>
                </a:lnTo>
                <a:lnTo>
                  <a:pt x="9798" y="1203"/>
                </a:lnTo>
                <a:lnTo>
                  <a:pt x="9472" y="1253"/>
                </a:lnTo>
                <a:lnTo>
                  <a:pt x="9171" y="1278"/>
                </a:lnTo>
                <a:lnTo>
                  <a:pt x="8820" y="1378"/>
                </a:lnTo>
                <a:lnTo>
                  <a:pt x="8545" y="1428"/>
                </a:lnTo>
                <a:lnTo>
                  <a:pt x="8219" y="1503"/>
                </a:lnTo>
                <a:moveTo>
                  <a:pt x="1529" y="8169"/>
                </a:moveTo>
                <a:lnTo>
                  <a:pt x="1453" y="8520"/>
                </a:lnTo>
                <a:lnTo>
                  <a:pt x="1403" y="8820"/>
                </a:lnTo>
                <a:lnTo>
                  <a:pt x="1303" y="9121"/>
                </a:lnTo>
                <a:lnTo>
                  <a:pt x="1253" y="9447"/>
                </a:lnTo>
                <a:lnTo>
                  <a:pt x="1228" y="9823"/>
                </a:lnTo>
                <a:lnTo>
                  <a:pt x="1228" y="10098"/>
                </a:lnTo>
                <a:lnTo>
                  <a:pt x="1178" y="10449"/>
                </a:lnTo>
                <a:lnTo>
                  <a:pt x="1178" y="10800"/>
                </a:lnTo>
                <a:lnTo>
                  <a:pt x="1178" y="11126"/>
                </a:lnTo>
                <a:lnTo>
                  <a:pt x="1228" y="11502"/>
                </a:lnTo>
                <a:lnTo>
                  <a:pt x="1228" y="11777"/>
                </a:lnTo>
                <a:lnTo>
                  <a:pt x="1253" y="12128"/>
                </a:lnTo>
                <a:lnTo>
                  <a:pt x="1303" y="12429"/>
                </a:lnTo>
                <a:lnTo>
                  <a:pt x="1403" y="12755"/>
                </a:lnTo>
                <a:lnTo>
                  <a:pt x="1453" y="13080"/>
                </a:lnTo>
                <a:lnTo>
                  <a:pt x="1529" y="13406"/>
                </a:lnTo>
                <a:moveTo>
                  <a:pt x="13431" y="20071"/>
                </a:moveTo>
                <a:lnTo>
                  <a:pt x="13080" y="20172"/>
                </a:lnTo>
                <a:lnTo>
                  <a:pt x="12780" y="20222"/>
                </a:lnTo>
                <a:lnTo>
                  <a:pt x="12479" y="20297"/>
                </a:lnTo>
                <a:lnTo>
                  <a:pt x="12128" y="20347"/>
                </a:lnTo>
                <a:lnTo>
                  <a:pt x="11802" y="20397"/>
                </a:lnTo>
                <a:lnTo>
                  <a:pt x="11477" y="20397"/>
                </a:lnTo>
                <a:lnTo>
                  <a:pt x="11151" y="20447"/>
                </a:lnTo>
                <a:lnTo>
                  <a:pt x="10825" y="20447"/>
                </a:lnTo>
                <a:lnTo>
                  <a:pt x="10449" y="20447"/>
                </a:lnTo>
                <a:lnTo>
                  <a:pt x="10174" y="20397"/>
                </a:lnTo>
                <a:lnTo>
                  <a:pt x="9798" y="20397"/>
                </a:lnTo>
                <a:lnTo>
                  <a:pt x="9472" y="20347"/>
                </a:lnTo>
                <a:lnTo>
                  <a:pt x="9171" y="20297"/>
                </a:lnTo>
                <a:lnTo>
                  <a:pt x="8820" y="20222"/>
                </a:lnTo>
                <a:lnTo>
                  <a:pt x="8545" y="20172"/>
                </a:lnTo>
                <a:lnTo>
                  <a:pt x="8219" y="20071"/>
                </a:lnTo>
                <a:moveTo>
                  <a:pt x="20071" y="13406"/>
                </a:moveTo>
                <a:lnTo>
                  <a:pt x="20172" y="13080"/>
                </a:lnTo>
                <a:lnTo>
                  <a:pt x="20222" y="12755"/>
                </a:lnTo>
                <a:lnTo>
                  <a:pt x="20297" y="12429"/>
                </a:lnTo>
                <a:lnTo>
                  <a:pt x="20347" y="12128"/>
                </a:lnTo>
                <a:lnTo>
                  <a:pt x="20397" y="11777"/>
                </a:lnTo>
                <a:lnTo>
                  <a:pt x="20447" y="11502"/>
                </a:lnTo>
                <a:lnTo>
                  <a:pt x="20447" y="11126"/>
                </a:lnTo>
                <a:lnTo>
                  <a:pt x="20447" y="10800"/>
                </a:lnTo>
                <a:lnTo>
                  <a:pt x="20447" y="10449"/>
                </a:lnTo>
                <a:lnTo>
                  <a:pt x="20447" y="10098"/>
                </a:lnTo>
                <a:lnTo>
                  <a:pt x="20397" y="9823"/>
                </a:lnTo>
                <a:lnTo>
                  <a:pt x="20347" y="9447"/>
                </a:lnTo>
                <a:lnTo>
                  <a:pt x="20297" y="9121"/>
                </a:lnTo>
                <a:lnTo>
                  <a:pt x="20222" y="8820"/>
                </a:lnTo>
                <a:lnTo>
                  <a:pt x="20172" y="8520"/>
                </a:lnTo>
                <a:lnTo>
                  <a:pt x="20071" y="8169"/>
                </a:lnTo>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solidFill>
                <a:srgbClr val="EDED01"/>
              </a:solidFill>
            </a:endParaRPr>
          </a:p>
        </p:txBody>
      </p:sp>
      <p:sp>
        <p:nvSpPr>
          <p:cNvPr id="710667" name="table"/>
          <p:cNvSpPr>
            <a:spLocks noEditPoints="1" noChangeArrowheads="1"/>
          </p:cNvSpPr>
          <p:nvPr/>
        </p:nvSpPr>
        <p:spPr bwMode="auto">
          <a:xfrm>
            <a:off x="508000" y="2130425"/>
            <a:ext cx="501650" cy="425450"/>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015 w 21600"/>
              <a:gd name="T9" fmla="*/ 4491 h 21600"/>
              <a:gd name="T10" fmla="*/ 17622 w 21600"/>
              <a:gd name="T11" fmla="*/ 17121 h 21600"/>
            </a:gdLst>
            <a:ahLst/>
            <a:cxnLst>
              <a:cxn ang="0">
                <a:pos x="T0" y="T1"/>
              </a:cxn>
              <a:cxn ang="0">
                <a:pos x="T2" y="T3"/>
              </a:cxn>
              <a:cxn ang="0">
                <a:pos x="T4" y="T5"/>
              </a:cxn>
              <a:cxn ang="0">
                <a:pos x="T6" y="T7"/>
              </a:cxn>
            </a:cxnLst>
            <a:rect l="T8" t="T9" r="T10" b="T11"/>
            <a:pathLst>
              <a:path w="21600" h="21600" extrusionOk="0">
                <a:moveTo>
                  <a:pt x="17641" y="17591"/>
                </a:moveTo>
                <a:lnTo>
                  <a:pt x="18067" y="17165"/>
                </a:lnTo>
                <a:lnTo>
                  <a:pt x="18443" y="16689"/>
                </a:lnTo>
                <a:lnTo>
                  <a:pt x="18794" y="16162"/>
                </a:lnTo>
                <a:lnTo>
                  <a:pt x="19144" y="15661"/>
                </a:lnTo>
                <a:lnTo>
                  <a:pt x="19420" y="15135"/>
                </a:lnTo>
                <a:lnTo>
                  <a:pt x="19645" y="14584"/>
                </a:lnTo>
                <a:lnTo>
                  <a:pt x="19871" y="13982"/>
                </a:lnTo>
                <a:lnTo>
                  <a:pt x="20071" y="13406"/>
                </a:lnTo>
                <a:lnTo>
                  <a:pt x="20297" y="13456"/>
                </a:lnTo>
                <a:lnTo>
                  <a:pt x="20472" y="13456"/>
                </a:lnTo>
                <a:lnTo>
                  <a:pt x="20648" y="13406"/>
                </a:lnTo>
                <a:lnTo>
                  <a:pt x="20823" y="13331"/>
                </a:lnTo>
                <a:lnTo>
                  <a:pt x="20948" y="13206"/>
                </a:lnTo>
                <a:lnTo>
                  <a:pt x="21099" y="13080"/>
                </a:lnTo>
                <a:lnTo>
                  <a:pt x="21149" y="12905"/>
                </a:lnTo>
                <a:lnTo>
                  <a:pt x="21299" y="12704"/>
                </a:lnTo>
                <a:lnTo>
                  <a:pt x="21425" y="12253"/>
                </a:lnTo>
                <a:lnTo>
                  <a:pt x="21550" y="11727"/>
                </a:lnTo>
                <a:lnTo>
                  <a:pt x="21600" y="11276"/>
                </a:lnTo>
                <a:lnTo>
                  <a:pt x="21600" y="10800"/>
                </a:lnTo>
                <a:lnTo>
                  <a:pt x="21600" y="10324"/>
                </a:lnTo>
                <a:lnTo>
                  <a:pt x="21550" y="9823"/>
                </a:lnTo>
                <a:lnTo>
                  <a:pt x="21425" y="9347"/>
                </a:lnTo>
                <a:lnTo>
                  <a:pt x="21299" y="8896"/>
                </a:lnTo>
                <a:lnTo>
                  <a:pt x="21149" y="8695"/>
                </a:lnTo>
                <a:lnTo>
                  <a:pt x="21099" y="8520"/>
                </a:lnTo>
                <a:lnTo>
                  <a:pt x="20948" y="8344"/>
                </a:lnTo>
                <a:lnTo>
                  <a:pt x="20823" y="8269"/>
                </a:lnTo>
                <a:lnTo>
                  <a:pt x="20648" y="8169"/>
                </a:lnTo>
                <a:lnTo>
                  <a:pt x="20472" y="8144"/>
                </a:lnTo>
                <a:lnTo>
                  <a:pt x="20297" y="8144"/>
                </a:lnTo>
                <a:lnTo>
                  <a:pt x="20071" y="8169"/>
                </a:lnTo>
                <a:lnTo>
                  <a:pt x="19871" y="7618"/>
                </a:lnTo>
                <a:lnTo>
                  <a:pt x="19645" y="7016"/>
                </a:lnTo>
                <a:lnTo>
                  <a:pt x="19420" y="6490"/>
                </a:lnTo>
                <a:lnTo>
                  <a:pt x="19144" y="5939"/>
                </a:lnTo>
                <a:lnTo>
                  <a:pt x="18794" y="5438"/>
                </a:lnTo>
                <a:lnTo>
                  <a:pt x="18443" y="4961"/>
                </a:lnTo>
                <a:lnTo>
                  <a:pt x="18067" y="4460"/>
                </a:lnTo>
                <a:lnTo>
                  <a:pt x="17691" y="4034"/>
                </a:lnTo>
                <a:lnTo>
                  <a:pt x="17215" y="3608"/>
                </a:lnTo>
                <a:lnTo>
                  <a:pt x="16739" y="3232"/>
                </a:lnTo>
                <a:lnTo>
                  <a:pt x="16263" y="2832"/>
                </a:lnTo>
                <a:lnTo>
                  <a:pt x="15686" y="2506"/>
                </a:lnTo>
                <a:lnTo>
                  <a:pt x="15185" y="2205"/>
                </a:lnTo>
                <a:lnTo>
                  <a:pt x="14609" y="1929"/>
                </a:lnTo>
                <a:lnTo>
                  <a:pt x="14032" y="1704"/>
                </a:lnTo>
                <a:lnTo>
                  <a:pt x="13431" y="1503"/>
                </a:lnTo>
                <a:lnTo>
                  <a:pt x="13481" y="1278"/>
                </a:lnTo>
                <a:lnTo>
                  <a:pt x="13481" y="1103"/>
                </a:lnTo>
                <a:lnTo>
                  <a:pt x="13431" y="952"/>
                </a:lnTo>
                <a:lnTo>
                  <a:pt x="13356" y="777"/>
                </a:lnTo>
                <a:lnTo>
                  <a:pt x="13256" y="626"/>
                </a:lnTo>
                <a:lnTo>
                  <a:pt x="13080" y="526"/>
                </a:lnTo>
                <a:lnTo>
                  <a:pt x="12930" y="426"/>
                </a:lnTo>
                <a:lnTo>
                  <a:pt x="12704" y="301"/>
                </a:lnTo>
                <a:lnTo>
                  <a:pt x="12278" y="175"/>
                </a:lnTo>
                <a:lnTo>
                  <a:pt x="11802" y="25"/>
                </a:lnTo>
                <a:lnTo>
                  <a:pt x="11276" y="0"/>
                </a:lnTo>
                <a:lnTo>
                  <a:pt x="10825" y="0"/>
                </a:lnTo>
                <a:lnTo>
                  <a:pt x="10324" y="0"/>
                </a:lnTo>
                <a:lnTo>
                  <a:pt x="9848" y="25"/>
                </a:lnTo>
                <a:lnTo>
                  <a:pt x="9347" y="175"/>
                </a:lnTo>
                <a:lnTo>
                  <a:pt x="8921" y="301"/>
                </a:lnTo>
                <a:lnTo>
                  <a:pt x="8695" y="426"/>
                </a:lnTo>
                <a:lnTo>
                  <a:pt x="8545" y="526"/>
                </a:lnTo>
                <a:lnTo>
                  <a:pt x="8394" y="626"/>
                </a:lnTo>
                <a:lnTo>
                  <a:pt x="8269" y="777"/>
                </a:lnTo>
                <a:lnTo>
                  <a:pt x="8169" y="952"/>
                </a:lnTo>
                <a:lnTo>
                  <a:pt x="8144" y="1103"/>
                </a:lnTo>
                <a:lnTo>
                  <a:pt x="8144" y="1278"/>
                </a:lnTo>
                <a:lnTo>
                  <a:pt x="8219" y="1503"/>
                </a:lnTo>
                <a:lnTo>
                  <a:pt x="7618" y="1704"/>
                </a:lnTo>
                <a:lnTo>
                  <a:pt x="7066" y="1929"/>
                </a:lnTo>
                <a:lnTo>
                  <a:pt x="6490" y="2205"/>
                </a:lnTo>
                <a:lnTo>
                  <a:pt x="5939" y="2456"/>
                </a:lnTo>
                <a:lnTo>
                  <a:pt x="5438" y="2781"/>
                </a:lnTo>
                <a:lnTo>
                  <a:pt x="4961" y="3132"/>
                </a:lnTo>
                <a:lnTo>
                  <a:pt x="4485" y="3533"/>
                </a:lnTo>
                <a:lnTo>
                  <a:pt x="4059" y="3959"/>
                </a:lnTo>
                <a:lnTo>
                  <a:pt x="3633" y="4385"/>
                </a:lnTo>
                <a:lnTo>
                  <a:pt x="3232" y="4861"/>
                </a:lnTo>
                <a:lnTo>
                  <a:pt x="2857" y="5387"/>
                </a:lnTo>
                <a:lnTo>
                  <a:pt x="2506" y="5889"/>
                </a:lnTo>
                <a:lnTo>
                  <a:pt x="2205" y="6465"/>
                </a:lnTo>
                <a:lnTo>
                  <a:pt x="1955" y="7016"/>
                </a:lnTo>
                <a:lnTo>
                  <a:pt x="1729" y="7568"/>
                </a:lnTo>
                <a:lnTo>
                  <a:pt x="1529" y="8169"/>
                </a:lnTo>
                <a:lnTo>
                  <a:pt x="1303" y="8144"/>
                </a:lnTo>
                <a:lnTo>
                  <a:pt x="1128" y="8144"/>
                </a:lnTo>
                <a:lnTo>
                  <a:pt x="977" y="8169"/>
                </a:lnTo>
                <a:lnTo>
                  <a:pt x="802" y="8269"/>
                </a:lnTo>
                <a:lnTo>
                  <a:pt x="652" y="8344"/>
                </a:lnTo>
                <a:lnTo>
                  <a:pt x="526" y="8520"/>
                </a:lnTo>
                <a:lnTo>
                  <a:pt x="451" y="8695"/>
                </a:lnTo>
                <a:lnTo>
                  <a:pt x="326" y="8896"/>
                </a:lnTo>
                <a:lnTo>
                  <a:pt x="200" y="9347"/>
                </a:lnTo>
                <a:lnTo>
                  <a:pt x="50" y="9823"/>
                </a:lnTo>
                <a:lnTo>
                  <a:pt x="0" y="10324"/>
                </a:lnTo>
                <a:lnTo>
                  <a:pt x="0" y="10800"/>
                </a:lnTo>
                <a:lnTo>
                  <a:pt x="0" y="11276"/>
                </a:lnTo>
                <a:lnTo>
                  <a:pt x="50" y="11727"/>
                </a:lnTo>
                <a:lnTo>
                  <a:pt x="200" y="12253"/>
                </a:lnTo>
                <a:lnTo>
                  <a:pt x="326" y="12704"/>
                </a:lnTo>
                <a:lnTo>
                  <a:pt x="451" y="12905"/>
                </a:lnTo>
                <a:lnTo>
                  <a:pt x="526" y="13080"/>
                </a:lnTo>
                <a:lnTo>
                  <a:pt x="652" y="13206"/>
                </a:lnTo>
                <a:lnTo>
                  <a:pt x="802" y="13331"/>
                </a:lnTo>
                <a:lnTo>
                  <a:pt x="977" y="13406"/>
                </a:lnTo>
                <a:lnTo>
                  <a:pt x="1128" y="13456"/>
                </a:lnTo>
                <a:lnTo>
                  <a:pt x="1303" y="13456"/>
                </a:lnTo>
                <a:lnTo>
                  <a:pt x="1529" y="13406"/>
                </a:lnTo>
                <a:lnTo>
                  <a:pt x="1729" y="13982"/>
                </a:lnTo>
                <a:lnTo>
                  <a:pt x="1955" y="14584"/>
                </a:lnTo>
                <a:lnTo>
                  <a:pt x="2255" y="15135"/>
                </a:lnTo>
                <a:lnTo>
                  <a:pt x="2556" y="15736"/>
                </a:lnTo>
                <a:lnTo>
                  <a:pt x="2907" y="16263"/>
                </a:lnTo>
                <a:lnTo>
                  <a:pt x="3283" y="16764"/>
                </a:lnTo>
                <a:lnTo>
                  <a:pt x="3684" y="17240"/>
                </a:lnTo>
                <a:lnTo>
                  <a:pt x="4110" y="17741"/>
                </a:lnTo>
                <a:lnTo>
                  <a:pt x="4535" y="18117"/>
                </a:lnTo>
                <a:lnTo>
                  <a:pt x="5012" y="18493"/>
                </a:lnTo>
                <a:lnTo>
                  <a:pt x="5463" y="18844"/>
                </a:lnTo>
                <a:lnTo>
                  <a:pt x="5989" y="19144"/>
                </a:lnTo>
                <a:lnTo>
                  <a:pt x="6490" y="19420"/>
                </a:lnTo>
                <a:lnTo>
                  <a:pt x="7066" y="19645"/>
                </a:lnTo>
                <a:lnTo>
                  <a:pt x="7618" y="19921"/>
                </a:lnTo>
                <a:lnTo>
                  <a:pt x="8219" y="20071"/>
                </a:lnTo>
                <a:lnTo>
                  <a:pt x="8144" y="20297"/>
                </a:lnTo>
                <a:lnTo>
                  <a:pt x="8144" y="20472"/>
                </a:lnTo>
                <a:lnTo>
                  <a:pt x="8169" y="20648"/>
                </a:lnTo>
                <a:lnTo>
                  <a:pt x="8269" y="20823"/>
                </a:lnTo>
                <a:lnTo>
                  <a:pt x="8394" y="20948"/>
                </a:lnTo>
                <a:lnTo>
                  <a:pt x="8545" y="21074"/>
                </a:lnTo>
                <a:lnTo>
                  <a:pt x="8695" y="21149"/>
                </a:lnTo>
                <a:lnTo>
                  <a:pt x="8921" y="21299"/>
                </a:lnTo>
                <a:lnTo>
                  <a:pt x="9347" y="21425"/>
                </a:lnTo>
                <a:lnTo>
                  <a:pt x="9848" y="21550"/>
                </a:lnTo>
                <a:lnTo>
                  <a:pt x="10324" y="21600"/>
                </a:lnTo>
                <a:lnTo>
                  <a:pt x="10825" y="21600"/>
                </a:lnTo>
                <a:lnTo>
                  <a:pt x="11276" y="21600"/>
                </a:lnTo>
                <a:lnTo>
                  <a:pt x="11802" y="21550"/>
                </a:lnTo>
                <a:lnTo>
                  <a:pt x="12278" y="21425"/>
                </a:lnTo>
                <a:lnTo>
                  <a:pt x="12704" y="21299"/>
                </a:lnTo>
                <a:lnTo>
                  <a:pt x="12930" y="21149"/>
                </a:lnTo>
                <a:lnTo>
                  <a:pt x="13080" y="21074"/>
                </a:lnTo>
                <a:lnTo>
                  <a:pt x="13256" y="20948"/>
                </a:lnTo>
                <a:lnTo>
                  <a:pt x="13356" y="20823"/>
                </a:lnTo>
                <a:lnTo>
                  <a:pt x="13431" y="20648"/>
                </a:lnTo>
                <a:lnTo>
                  <a:pt x="13481" y="20472"/>
                </a:lnTo>
                <a:lnTo>
                  <a:pt x="13481" y="20297"/>
                </a:lnTo>
                <a:lnTo>
                  <a:pt x="13431" y="20071"/>
                </a:lnTo>
                <a:lnTo>
                  <a:pt x="14032" y="19871"/>
                </a:lnTo>
                <a:lnTo>
                  <a:pt x="14609" y="19645"/>
                </a:lnTo>
                <a:lnTo>
                  <a:pt x="15135" y="19395"/>
                </a:lnTo>
                <a:lnTo>
                  <a:pt x="15686" y="19094"/>
                </a:lnTo>
                <a:lnTo>
                  <a:pt x="16213" y="18768"/>
                </a:lnTo>
                <a:lnTo>
                  <a:pt x="16739" y="18393"/>
                </a:lnTo>
                <a:lnTo>
                  <a:pt x="17165" y="18017"/>
                </a:lnTo>
                <a:lnTo>
                  <a:pt x="17641" y="17591"/>
                </a:lnTo>
                <a:close/>
              </a:path>
              <a:path w="21600" h="21600" extrusionOk="0">
                <a:moveTo>
                  <a:pt x="13431" y="1503"/>
                </a:moveTo>
                <a:lnTo>
                  <a:pt x="13080" y="1428"/>
                </a:lnTo>
                <a:lnTo>
                  <a:pt x="12780" y="1378"/>
                </a:lnTo>
                <a:lnTo>
                  <a:pt x="12479" y="1278"/>
                </a:lnTo>
                <a:lnTo>
                  <a:pt x="12128" y="1253"/>
                </a:lnTo>
                <a:lnTo>
                  <a:pt x="11802" y="1203"/>
                </a:lnTo>
                <a:lnTo>
                  <a:pt x="11477" y="1203"/>
                </a:lnTo>
                <a:lnTo>
                  <a:pt x="11151" y="1153"/>
                </a:lnTo>
                <a:lnTo>
                  <a:pt x="10825" y="1153"/>
                </a:lnTo>
                <a:lnTo>
                  <a:pt x="10449" y="1153"/>
                </a:lnTo>
                <a:lnTo>
                  <a:pt x="10174" y="1203"/>
                </a:lnTo>
                <a:lnTo>
                  <a:pt x="9798" y="1203"/>
                </a:lnTo>
                <a:lnTo>
                  <a:pt x="9472" y="1253"/>
                </a:lnTo>
                <a:lnTo>
                  <a:pt x="9171" y="1278"/>
                </a:lnTo>
                <a:lnTo>
                  <a:pt x="8820" y="1378"/>
                </a:lnTo>
                <a:lnTo>
                  <a:pt x="8545" y="1428"/>
                </a:lnTo>
                <a:lnTo>
                  <a:pt x="8219" y="1503"/>
                </a:lnTo>
                <a:moveTo>
                  <a:pt x="1529" y="8169"/>
                </a:moveTo>
                <a:lnTo>
                  <a:pt x="1453" y="8520"/>
                </a:lnTo>
                <a:lnTo>
                  <a:pt x="1403" y="8820"/>
                </a:lnTo>
                <a:lnTo>
                  <a:pt x="1303" y="9121"/>
                </a:lnTo>
                <a:lnTo>
                  <a:pt x="1253" y="9447"/>
                </a:lnTo>
                <a:lnTo>
                  <a:pt x="1228" y="9823"/>
                </a:lnTo>
                <a:lnTo>
                  <a:pt x="1228" y="10098"/>
                </a:lnTo>
                <a:lnTo>
                  <a:pt x="1178" y="10449"/>
                </a:lnTo>
                <a:lnTo>
                  <a:pt x="1178" y="10800"/>
                </a:lnTo>
                <a:lnTo>
                  <a:pt x="1178" y="11126"/>
                </a:lnTo>
                <a:lnTo>
                  <a:pt x="1228" y="11502"/>
                </a:lnTo>
                <a:lnTo>
                  <a:pt x="1228" y="11777"/>
                </a:lnTo>
                <a:lnTo>
                  <a:pt x="1253" y="12128"/>
                </a:lnTo>
                <a:lnTo>
                  <a:pt x="1303" y="12429"/>
                </a:lnTo>
                <a:lnTo>
                  <a:pt x="1403" y="12755"/>
                </a:lnTo>
                <a:lnTo>
                  <a:pt x="1453" y="13080"/>
                </a:lnTo>
                <a:lnTo>
                  <a:pt x="1529" y="13406"/>
                </a:lnTo>
                <a:moveTo>
                  <a:pt x="13431" y="20071"/>
                </a:moveTo>
                <a:lnTo>
                  <a:pt x="13080" y="20172"/>
                </a:lnTo>
                <a:lnTo>
                  <a:pt x="12780" y="20222"/>
                </a:lnTo>
                <a:lnTo>
                  <a:pt x="12479" y="20297"/>
                </a:lnTo>
                <a:lnTo>
                  <a:pt x="12128" y="20347"/>
                </a:lnTo>
                <a:lnTo>
                  <a:pt x="11802" y="20397"/>
                </a:lnTo>
                <a:lnTo>
                  <a:pt x="11477" y="20397"/>
                </a:lnTo>
                <a:lnTo>
                  <a:pt x="11151" y="20447"/>
                </a:lnTo>
                <a:lnTo>
                  <a:pt x="10825" y="20447"/>
                </a:lnTo>
                <a:lnTo>
                  <a:pt x="10449" y="20447"/>
                </a:lnTo>
                <a:lnTo>
                  <a:pt x="10174" y="20397"/>
                </a:lnTo>
                <a:lnTo>
                  <a:pt x="9798" y="20397"/>
                </a:lnTo>
                <a:lnTo>
                  <a:pt x="9472" y="20347"/>
                </a:lnTo>
                <a:lnTo>
                  <a:pt x="9171" y="20297"/>
                </a:lnTo>
                <a:lnTo>
                  <a:pt x="8820" y="20222"/>
                </a:lnTo>
                <a:lnTo>
                  <a:pt x="8545" y="20172"/>
                </a:lnTo>
                <a:lnTo>
                  <a:pt x="8219" y="20071"/>
                </a:lnTo>
                <a:moveTo>
                  <a:pt x="20071" y="13406"/>
                </a:moveTo>
                <a:lnTo>
                  <a:pt x="20172" y="13080"/>
                </a:lnTo>
                <a:lnTo>
                  <a:pt x="20222" y="12755"/>
                </a:lnTo>
                <a:lnTo>
                  <a:pt x="20297" y="12429"/>
                </a:lnTo>
                <a:lnTo>
                  <a:pt x="20347" y="12128"/>
                </a:lnTo>
                <a:lnTo>
                  <a:pt x="20397" y="11777"/>
                </a:lnTo>
                <a:lnTo>
                  <a:pt x="20447" y="11502"/>
                </a:lnTo>
                <a:lnTo>
                  <a:pt x="20447" y="11126"/>
                </a:lnTo>
                <a:lnTo>
                  <a:pt x="20447" y="10800"/>
                </a:lnTo>
                <a:lnTo>
                  <a:pt x="20447" y="10449"/>
                </a:lnTo>
                <a:lnTo>
                  <a:pt x="20447" y="10098"/>
                </a:lnTo>
                <a:lnTo>
                  <a:pt x="20397" y="9823"/>
                </a:lnTo>
                <a:lnTo>
                  <a:pt x="20347" y="9447"/>
                </a:lnTo>
                <a:lnTo>
                  <a:pt x="20297" y="9121"/>
                </a:lnTo>
                <a:lnTo>
                  <a:pt x="20222" y="8820"/>
                </a:lnTo>
                <a:lnTo>
                  <a:pt x="20172" y="8520"/>
                </a:lnTo>
                <a:lnTo>
                  <a:pt x="20071" y="8169"/>
                </a:lnTo>
              </a:path>
            </a:pathLst>
          </a:custGeom>
          <a:solidFill>
            <a:srgbClr val="FFFF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solidFill>
                <a:srgbClr val="EDED01"/>
              </a:solidFill>
            </a:endParaRPr>
          </a:p>
        </p:txBody>
      </p:sp>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8"/>
          <p:cNvSpPr>
            <a:spLocks noGrp="1"/>
          </p:cNvSpPr>
          <p:nvPr>
            <p:ph type="title"/>
          </p:nvPr>
        </p:nvSpPr>
        <p:spPr>
          <a:xfrm>
            <a:off x="914400" y="295275"/>
            <a:ext cx="7880350" cy="712788"/>
          </a:xfrm>
        </p:spPr>
        <p:txBody>
          <a:bodyPr/>
          <a:lstStyle/>
          <a:p>
            <a:r>
              <a:rPr lang="en-US" sz="3200" smtClean="0"/>
              <a:t>Successful FWP and TSA FWP Program  </a:t>
            </a:r>
          </a:p>
        </p:txBody>
      </p:sp>
      <p:sp>
        <p:nvSpPr>
          <p:cNvPr id="18435" name="Content Placeholder 9"/>
          <p:cNvSpPr>
            <a:spLocks noGrp="1"/>
          </p:cNvSpPr>
          <p:nvPr>
            <p:ph sz="half" idx="1"/>
          </p:nvPr>
        </p:nvSpPr>
        <p:spPr>
          <a:xfrm>
            <a:off x="349250" y="1331913"/>
            <a:ext cx="4478338" cy="4764087"/>
          </a:xfrm>
        </p:spPr>
        <p:txBody>
          <a:bodyPr/>
          <a:lstStyle/>
          <a:p>
            <a:pPr lvl="1">
              <a:lnSpc>
                <a:spcPct val="80000"/>
              </a:lnSpc>
              <a:buFontTx/>
              <a:buNone/>
            </a:pPr>
            <a:r>
              <a:rPr lang="en-US" b="1" smtClean="0"/>
              <a:t>FWP PROGRAM</a:t>
            </a:r>
          </a:p>
          <a:p>
            <a:r>
              <a:rPr lang="en-US" sz="2400" b="1" smtClean="0">
                <a:solidFill>
                  <a:srgbClr val="00B050"/>
                </a:solidFill>
              </a:rPr>
              <a:t>Outreach</a:t>
            </a:r>
          </a:p>
          <a:p>
            <a:r>
              <a:rPr lang="en-US" sz="2400" smtClean="0">
                <a:solidFill>
                  <a:srgbClr val="FF0000"/>
                </a:solidFill>
              </a:rPr>
              <a:t>Retention</a:t>
            </a:r>
          </a:p>
          <a:p>
            <a:r>
              <a:rPr lang="en-US" sz="2400" b="1" smtClean="0">
                <a:solidFill>
                  <a:srgbClr val="FFFF00"/>
                </a:solidFill>
              </a:rPr>
              <a:t>Career Development</a:t>
            </a:r>
          </a:p>
          <a:p>
            <a:r>
              <a:rPr lang="en-US" sz="2400" smtClean="0">
                <a:solidFill>
                  <a:srgbClr val="00B050"/>
                </a:solidFill>
              </a:rPr>
              <a:t>Awareness </a:t>
            </a:r>
          </a:p>
          <a:p>
            <a:r>
              <a:rPr lang="en-US" sz="2400" smtClean="0">
                <a:solidFill>
                  <a:srgbClr val="00B050"/>
                </a:solidFill>
              </a:rPr>
              <a:t>Training</a:t>
            </a:r>
          </a:p>
          <a:p>
            <a:r>
              <a:rPr lang="en-US" sz="2400" smtClean="0">
                <a:solidFill>
                  <a:srgbClr val="FF0000"/>
                </a:solidFill>
              </a:rPr>
              <a:t>Indentifying and Eliminating Barriers</a:t>
            </a:r>
          </a:p>
          <a:p>
            <a:r>
              <a:rPr lang="en-US" sz="2400" smtClean="0">
                <a:solidFill>
                  <a:srgbClr val="FFFF00"/>
                </a:solidFill>
              </a:rPr>
              <a:t>Eliminating Harassment and discrimination</a:t>
            </a:r>
          </a:p>
        </p:txBody>
      </p:sp>
      <p:sp>
        <p:nvSpPr>
          <p:cNvPr id="18436" name="Content Placeholder 10"/>
          <p:cNvSpPr>
            <a:spLocks noGrp="1"/>
          </p:cNvSpPr>
          <p:nvPr>
            <p:ph sz="half" idx="2"/>
          </p:nvPr>
        </p:nvSpPr>
        <p:spPr>
          <a:xfrm>
            <a:off x="4478338" y="1263650"/>
            <a:ext cx="4195762" cy="4832350"/>
          </a:xfrm>
        </p:spPr>
        <p:txBody>
          <a:bodyPr/>
          <a:lstStyle/>
          <a:p>
            <a:pPr lvl="1">
              <a:lnSpc>
                <a:spcPct val="80000"/>
              </a:lnSpc>
              <a:buFontTx/>
              <a:buNone/>
            </a:pPr>
            <a:r>
              <a:rPr lang="en-US" b="1" smtClean="0"/>
              <a:t>TSA PROGRAM</a:t>
            </a:r>
          </a:p>
          <a:p>
            <a:pPr lvl="1">
              <a:lnSpc>
                <a:spcPct val="80000"/>
              </a:lnSpc>
              <a:buFont typeface="Arial" charset="0"/>
              <a:buChar char="•"/>
            </a:pPr>
            <a:r>
              <a:rPr lang="en-US" smtClean="0"/>
              <a:t>Statutory Authority</a:t>
            </a:r>
          </a:p>
          <a:p>
            <a:pPr lvl="1">
              <a:lnSpc>
                <a:spcPct val="80000"/>
              </a:lnSpc>
              <a:buFont typeface="Arial" charset="0"/>
              <a:buChar char="•"/>
            </a:pPr>
            <a:r>
              <a:rPr lang="en-US" smtClean="0"/>
              <a:t>Collateral duty/Balancing Act</a:t>
            </a:r>
          </a:p>
          <a:p>
            <a:pPr lvl="1">
              <a:lnSpc>
                <a:spcPct val="80000"/>
              </a:lnSpc>
              <a:buFont typeface="Arial" charset="0"/>
              <a:buChar char="•"/>
            </a:pPr>
            <a:r>
              <a:rPr lang="en-US" smtClean="0"/>
              <a:t>TSA Working Group</a:t>
            </a:r>
          </a:p>
          <a:p>
            <a:pPr lvl="1">
              <a:lnSpc>
                <a:spcPct val="80000"/>
              </a:lnSpc>
              <a:buFont typeface="Arial" charset="0"/>
              <a:buChar char="•"/>
            </a:pPr>
            <a:r>
              <a:rPr lang="en-US" smtClean="0"/>
              <a:t>IShare Page/Education</a:t>
            </a:r>
          </a:p>
          <a:p>
            <a:pPr marL="1200150" lvl="2" indent="-285750">
              <a:lnSpc>
                <a:spcPct val="80000"/>
              </a:lnSpc>
            </a:pPr>
            <a:r>
              <a:rPr lang="en-US" sz="2400" smtClean="0"/>
              <a:t>Articles</a:t>
            </a:r>
          </a:p>
          <a:p>
            <a:pPr marL="1200150" lvl="2" indent="-285750">
              <a:lnSpc>
                <a:spcPct val="80000"/>
              </a:lnSpc>
            </a:pPr>
            <a:r>
              <a:rPr lang="en-US" sz="2400" smtClean="0"/>
              <a:t>Job announcements</a:t>
            </a:r>
          </a:p>
          <a:p>
            <a:pPr marL="1200150" lvl="2" indent="-285750">
              <a:lnSpc>
                <a:spcPct val="80000"/>
              </a:lnSpc>
            </a:pPr>
            <a:r>
              <a:rPr lang="en-US" sz="2400" smtClean="0"/>
              <a:t>Personal Achievements</a:t>
            </a:r>
          </a:p>
          <a:p>
            <a:pPr marL="1200150" lvl="2" indent="-285750">
              <a:lnSpc>
                <a:spcPct val="80000"/>
              </a:lnSpc>
            </a:pPr>
            <a:r>
              <a:rPr lang="en-US" sz="2400" smtClean="0"/>
              <a:t>Conferences</a:t>
            </a:r>
          </a:p>
          <a:p>
            <a:pPr marL="1200150" lvl="2" indent="-285750">
              <a:lnSpc>
                <a:spcPct val="80000"/>
              </a:lnSpc>
            </a:pPr>
            <a:r>
              <a:rPr lang="en-US" sz="2400" smtClean="0"/>
              <a:t>Grants &amp; Scholarships</a:t>
            </a:r>
          </a:p>
          <a:p>
            <a:pPr lvl="1">
              <a:lnSpc>
                <a:spcPct val="80000"/>
              </a:lnSpc>
              <a:buFont typeface="Arial" charset="0"/>
              <a:buChar char="•"/>
            </a:pPr>
            <a:r>
              <a:rPr lang="en-US" smtClean="0"/>
              <a:t>Brown Bag Seminars</a:t>
            </a:r>
          </a:p>
          <a:p>
            <a:endParaRPr lang="en-US" smtClean="0"/>
          </a:p>
        </p:txBody>
      </p:sp>
      <p:sp>
        <p:nvSpPr>
          <p:cNvPr id="18437" name="Slide Number Placeholder 3"/>
          <p:cNvSpPr>
            <a:spLocks noGrp="1"/>
          </p:cNvSpPr>
          <p:nvPr>
            <p:ph type="sldNum" sz="quarter" idx="12"/>
          </p:nvPr>
        </p:nvSpPr>
        <p:spPr>
          <a:xfrm>
            <a:off x="3200400" y="6159500"/>
            <a:ext cx="5400675" cy="482600"/>
          </a:xfrm>
          <a:noFill/>
        </p:spPr>
        <p:txBody>
          <a:bodyPr/>
          <a:lstStyle/>
          <a:p>
            <a:endParaRPr lang="en-US" smtClean="0"/>
          </a:p>
          <a:p>
            <a:r>
              <a:rPr lang="en-US" smtClean="0"/>
              <a:t>Note: </a:t>
            </a:r>
            <a:r>
              <a:rPr lang="en-US" b="1" smtClean="0"/>
              <a:t>Red – Need More; Yellow; Doing some; Green – Doing </a:t>
            </a:r>
            <a:fld id="{2BA880DD-F351-427F-BB59-F0618DDCEFE8}" type="slidenum">
              <a:rPr lang="en-US" smtClean="0"/>
              <a:pPr/>
              <a:t>16</a:t>
            </a:fld>
            <a:endParaRPr lang="en-US" smtClean="0"/>
          </a:p>
        </p:txBody>
      </p:sp>
      <p:sp>
        <p:nvSpPr>
          <p:cNvPr id="18438" name="Rectangle 4"/>
          <p:cNvSpPr>
            <a:spLocks noChangeArrowheads="1"/>
          </p:cNvSpPr>
          <p:nvPr/>
        </p:nvSpPr>
        <p:spPr bwMode="auto">
          <a:xfrm flipV="1">
            <a:off x="806450" y="201613"/>
            <a:ext cx="7969250" cy="368300"/>
          </a:xfrm>
          <a:prstGeom prst="rect">
            <a:avLst/>
          </a:prstGeom>
          <a:noFill/>
          <a:ln w="9525">
            <a:noFill/>
            <a:miter lim="800000"/>
            <a:headEnd/>
            <a:tailEnd/>
          </a:ln>
        </p:spPr>
        <p:txBody>
          <a:bodyPr anchor="ctr"/>
          <a:lstStyle/>
          <a:p>
            <a:pPr algn="ctr"/>
            <a:endParaRPr lang="en-US" sz="3600">
              <a:solidFill>
                <a:srgbClr val="000066"/>
              </a:solidFill>
              <a:latin typeface="Arial" charset="0"/>
            </a:endParaRPr>
          </a:p>
        </p:txBody>
      </p:sp>
      <p:sp>
        <p:nvSpPr>
          <p:cNvPr id="18439" name="Rectangle 5"/>
          <p:cNvSpPr>
            <a:spLocks noChangeArrowheads="1"/>
          </p:cNvSpPr>
          <p:nvPr/>
        </p:nvSpPr>
        <p:spPr bwMode="auto">
          <a:xfrm>
            <a:off x="604838" y="1801813"/>
            <a:ext cx="6899275" cy="4122737"/>
          </a:xfrm>
          <a:prstGeom prst="rect">
            <a:avLst/>
          </a:prstGeom>
          <a:noFill/>
          <a:ln w="9525">
            <a:noFill/>
            <a:miter lim="800000"/>
            <a:headEnd/>
            <a:tailEnd/>
          </a:ln>
        </p:spPr>
        <p:txBody>
          <a:bodyPr/>
          <a:lstStyle/>
          <a:p>
            <a:pPr marL="742950" lvl="1" indent="-285750">
              <a:lnSpc>
                <a:spcPct val="80000"/>
              </a:lnSpc>
              <a:spcBef>
                <a:spcPct val="20000"/>
              </a:spcBef>
              <a:buFont typeface="Arial" charset="0"/>
              <a:buChar char="•"/>
            </a:pPr>
            <a:endParaRPr lang="en-US" sz="2400">
              <a:latin typeface="Arial" charset="0"/>
            </a:endParaRPr>
          </a:p>
          <a:p>
            <a:pPr marL="742950" lvl="1" indent="-285750">
              <a:lnSpc>
                <a:spcPct val="80000"/>
              </a:lnSpc>
              <a:spcBef>
                <a:spcPct val="20000"/>
              </a:spcBef>
            </a:pPr>
            <a:r>
              <a:rPr lang="en-US" sz="2400">
                <a:latin typeface="Arial" charset="0"/>
              </a:rPr>
              <a:t> </a:t>
            </a:r>
          </a:p>
        </p:txBody>
      </p:sp>
      <p:pic>
        <p:nvPicPr>
          <p:cNvPr id="18440" name="Picture 6"/>
          <p:cNvPicPr>
            <a:picLocks noChangeAspect="1" noChangeArrowheads="1"/>
          </p:cNvPicPr>
          <p:nvPr/>
        </p:nvPicPr>
        <p:blipFill>
          <a:blip r:embed="rId3" cstate="print"/>
          <a:srcRect/>
          <a:stretch>
            <a:fillRect/>
          </a:stretch>
        </p:blipFill>
        <p:spPr bwMode="auto">
          <a:xfrm>
            <a:off x="635000" y="1047750"/>
            <a:ext cx="7796213" cy="10477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a:xfrm>
            <a:off x="6602413" y="6400800"/>
            <a:ext cx="2362200" cy="457200"/>
          </a:xfrm>
          <a:noFill/>
        </p:spPr>
        <p:txBody>
          <a:bodyPr/>
          <a:lstStyle/>
          <a:p>
            <a:fld id="{5AF9B9C6-E88E-4DBF-B237-D948FA4A7454}" type="slidenum">
              <a:rPr lang="en-US"/>
              <a:pPr/>
              <a:t>17</a:t>
            </a:fld>
            <a:endParaRPr lang="en-US"/>
          </a:p>
        </p:txBody>
      </p:sp>
      <p:sp>
        <p:nvSpPr>
          <p:cNvPr id="19459" name="Rectangle 3"/>
          <p:cNvSpPr>
            <a:spLocks noGrp="1" noChangeArrowheads="1"/>
          </p:cNvSpPr>
          <p:nvPr>
            <p:ph type="title"/>
          </p:nvPr>
        </p:nvSpPr>
        <p:spPr>
          <a:xfrm>
            <a:off x="1371600" y="0"/>
            <a:ext cx="7772400" cy="788988"/>
          </a:xfrm>
        </p:spPr>
        <p:txBody>
          <a:bodyPr/>
          <a:lstStyle/>
          <a:p>
            <a:r>
              <a:rPr lang="en-US" sz="3600" smtClean="0">
                <a:solidFill>
                  <a:schemeClr val="bg1"/>
                </a:solidFill>
                <a:latin typeface="Arial" charset="0"/>
              </a:rPr>
              <a:t>Office of Civil Rights &amp; Liberties</a:t>
            </a:r>
          </a:p>
        </p:txBody>
      </p:sp>
      <p:pic>
        <p:nvPicPr>
          <p:cNvPr id="19460" name="Picture 8"/>
          <p:cNvPicPr>
            <a:picLocks noChangeAspect="1" noChangeArrowheads="1"/>
          </p:cNvPicPr>
          <p:nvPr/>
        </p:nvPicPr>
        <p:blipFill>
          <a:blip r:embed="rId3" cstate="print"/>
          <a:srcRect/>
          <a:stretch>
            <a:fillRect/>
          </a:stretch>
        </p:blipFill>
        <p:spPr bwMode="auto">
          <a:xfrm>
            <a:off x="-1473200" y="-241300"/>
            <a:ext cx="12192000" cy="975360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8"/>
          <p:cNvSpPr>
            <a:spLocks noGrp="1"/>
          </p:cNvSpPr>
          <p:nvPr>
            <p:ph type="title"/>
          </p:nvPr>
        </p:nvSpPr>
        <p:spPr>
          <a:xfrm>
            <a:off x="565150" y="174625"/>
            <a:ext cx="8229600" cy="646113"/>
          </a:xfrm>
        </p:spPr>
        <p:txBody>
          <a:bodyPr/>
          <a:lstStyle/>
          <a:p>
            <a:r>
              <a:rPr lang="en-US" sz="3200" smtClean="0"/>
              <a:t>Successful FWP  and TSA FWP Program</a:t>
            </a:r>
            <a:br>
              <a:rPr lang="en-US" sz="3200" smtClean="0"/>
            </a:br>
            <a:r>
              <a:rPr lang="en-US" sz="3200" smtClean="0"/>
              <a:t>Next Steps….  </a:t>
            </a:r>
          </a:p>
        </p:txBody>
      </p:sp>
      <p:sp>
        <p:nvSpPr>
          <p:cNvPr id="20483" name="Content Placeholder 9"/>
          <p:cNvSpPr>
            <a:spLocks noGrp="1"/>
          </p:cNvSpPr>
          <p:nvPr>
            <p:ph sz="half" idx="1"/>
          </p:nvPr>
        </p:nvSpPr>
        <p:spPr>
          <a:xfrm>
            <a:off x="349250" y="1317625"/>
            <a:ext cx="4478338" cy="4778375"/>
          </a:xfrm>
        </p:spPr>
        <p:txBody>
          <a:bodyPr/>
          <a:lstStyle/>
          <a:p>
            <a:pPr lvl="1">
              <a:lnSpc>
                <a:spcPct val="80000"/>
              </a:lnSpc>
              <a:buFontTx/>
              <a:buNone/>
            </a:pPr>
            <a:r>
              <a:rPr lang="en-US" b="1" smtClean="0"/>
              <a:t>FWP PROGRAM</a:t>
            </a:r>
          </a:p>
          <a:p>
            <a:r>
              <a:rPr lang="en-US" sz="2400" b="1" smtClean="0"/>
              <a:t>Outreach</a:t>
            </a:r>
          </a:p>
          <a:p>
            <a:r>
              <a:rPr lang="en-US" sz="2400" b="1" smtClean="0"/>
              <a:t>Retention</a:t>
            </a:r>
          </a:p>
          <a:p>
            <a:r>
              <a:rPr lang="en-US" sz="2400" smtClean="0"/>
              <a:t>Career Development</a:t>
            </a:r>
          </a:p>
          <a:p>
            <a:r>
              <a:rPr lang="en-US" sz="2400" smtClean="0"/>
              <a:t>Awareness </a:t>
            </a:r>
          </a:p>
          <a:p>
            <a:r>
              <a:rPr lang="en-US" sz="2400" smtClean="0"/>
              <a:t>Training</a:t>
            </a:r>
          </a:p>
          <a:p>
            <a:r>
              <a:rPr lang="en-US" sz="2400" b="1" smtClean="0"/>
              <a:t>Indentifying and Eliminating Barriers</a:t>
            </a:r>
          </a:p>
          <a:p>
            <a:r>
              <a:rPr lang="en-US" sz="2400" smtClean="0"/>
              <a:t>Eliminating Harassment and discrimination</a:t>
            </a:r>
          </a:p>
        </p:txBody>
      </p:sp>
      <p:sp>
        <p:nvSpPr>
          <p:cNvPr id="20484" name="Content Placeholder 10"/>
          <p:cNvSpPr>
            <a:spLocks noGrp="1"/>
          </p:cNvSpPr>
          <p:nvPr>
            <p:ph sz="half" idx="2"/>
          </p:nvPr>
        </p:nvSpPr>
        <p:spPr>
          <a:xfrm>
            <a:off x="4348163" y="1277938"/>
            <a:ext cx="4545012" cy="4818062"/>
          </a:xfrm>
        </p:spPr>
        <p:txBody>
          <a:bodyPr/>
          <a:lstStyle/>
          <a:p>
            <a:pPr lvl="1">
              <a:lnSpc>
                <a:spcPct val="80000"/>
              </a:lnSpc>
              <a:buFontTx/>
              <a:buNone/>
            </a:pPr>
            <a:r>
              <a:rPr lang="en-US" b="1" smtClean="0"/>
              <a:t>TSA PROGRAM</a:t>
            </a:r>
          </a:p>
          <a:p>
            <a:r>
              <a:rPr lang="en-US" sz="2000" smtClean="0"/>
              <a:t>Recruitment </a:t>
            </a:r>
          </a:p>
          <a:p>
            <a:pPr lvl="1"/>
            <a:r>
              <a:rPr lang="en-US" sz="2000" smtClean="0"/>
              <a:t>Partner with Human Capital </a:t>
            </a:r>
          </a:p>
          <a:p>
            <a:pPr lvl="1"/>
            <a:r>
              <a:rPr lang="en-US" sz="2000" smtClean="0"/>
              <a:t>OnBoarding </a:t>
            </a:r>
          </a:p>
          <a:p>
            <a:r>
              <a:rPr lang="en-US" sz="2000" smtClean="0"/>
              <a:t>Retention</a:t>
            </a:r>
          </a:p>
          <a:p>
            <a:pPr lvl="1"/>
            <a:r>
              <a:rPr lang="en-US" sz="2000" smtClean="0"/>
              <a:t>Mentoring</a:t>
            </a:r>
          </a:p>
          <a:p>
            <a:pPr lvl="1"/>
            <a:r>
              <a:rPr lang="en-US" sz="2000" smtClean="0"/>
              <a:t>Exit Interviews</a:t>
            </a:r>
          </a:p>
          <a:p>
            <a:r>
              <a:rPr lang="en-US" sz="2000" smtClean="0"/>
              <a:t>Outreach</a:t>
            </a:r>
          </a:p>
          <a:p>
            <a:pPr lvl="1"/>
            <a:r>
              <a:rPr lang="en-US" sz="2000" smtClean="0"/>
              <a:t>Partner with HR</a:t>
            </a:r>
          </a:p>
          <a:p>
            <a:pPr lvl="1"/>
            <a:r>
              <a:rPr lang="en-US" sz="2000" smtClean="0"/>
              <a:t>Work with Non-profits</a:t>
            </a:r>
          </a:p>
          <a:p>
            <a:r>
              <a:rPr lang="en-US" sz="2000" smtClean="0"/>
              <a:t>Barrier Analysis</a:t>
            </a:r>
          </a:p>
          <a:p>
            <a:pPr lvl="1"/>
            <a:r>
              <a:rPr lang="en-US" sz="2000" smtClean="0"/>
              <a:t>Work with HR and management to break down and eliminate barriers </a:t>
            </a:r>
          </a:p>
          <a:p>
            <a:endParaRPr lang="en-US" smtClean="0"/>
          </a:p>
          <a:p>
            <a:endParaRPr lang="en-US" smtClean="0"/>
          </a:p>
          <a:p>
            <a:pPr lvl="1"/>
            <a:endParaRPr lang="en-US" smtClean="0"/>
          </a:p>
        </p:txBody>
      </p:sp>
      <p:sp>
        <p:nvSpPr>
          <p:cNvPr id="20485" name="Slide Number Placeholder 3"/>
          <p:cNvSpPr>
            <a:spLocks noGrp="1"/>
          </p:cNvSpPr>
          <p:nvPr>
            <p:ph type="sldNum" sz="quarter" idx="12"/>
          </p:nvPr>
        </p:nvSpPr>
        <p:spPr>
          <a:noFill/>
        </p:spPr>
        <p:txBody>
          <a:bodyPr/>
          <a:lstStyle/>
          <a:p>
            <a:fld id="{1240633C-4C90-4E72-8388-D566F209B2C5}" type="slidenum">
              <a:rPr lang="en-US" smtClean="0"/>
              <a:pPr/>
              <a:t>18</a:t>
            </a:fld>
            <a:endParaRPr lang="en-US" smtClean="0"/>
          </a:p>
        </p:txBody>
      </p:sp>
      <p:sp>
        <p:nvSpPr>
          <p:cNvPr id="20486" name="Rectangle 4"/>
          <p:cNvSpPr>
            <a:spLocks noChangeArrowheads="1"/>
          </p:cNvSpPr>
          <p:nvPr/>
        </p:nvSpPr>
        <p:spPr bwMode="auto">
          <a:xfrm flipV="1">
            <a:off x="806450" y="201613"/>
            <a:ext cx="7969250" cy="368300"/>
          </a:xfrm>
          <a:prstGeom prst="rect">
            <a:avLst/>
          </a:prstGeom>
          <a:noFill/>
          <a:ln w="9525">
            <a:noFill/>
            <a:miter lim="800000"/>
            <a:headEnd/>
            <a:tailEnd/>
          </a:ln>
        </p:spPr>
        <p:txBody>
          <a:bodyPr anchor="ctr"/>
          <a:lstStyle/>
          <a:p>
            <a:pPr algn="ctr"/>
            <a:endParaRPr lang="en-US" sz="3600">
              <a:solidFill>
                <a:srgbClr val="000066"/>
              </a:solidFill>
              <a:latin typeface="Arial" charset="0"/>
            </a:endParaRPr>
          </a:p>
        </p:txBody>
      </p:sp>
      <p:sp>
        <p:nvSpPr>
          <p:cNvPr id="20487" name="Rectangle 5"/>
          <p:cNvSpPr>
            <a:spLocks noChangeArrowheads="1"/>
          </p:cNvSpPr>
          <p:nvPr/>
        </p:nvSpPr>
        <p:spPr bwMode="auto">
          <a:xfrm>
            <a:off x="604838" y="1801813"/>
            <a:ext cx="6899275" cy="4122737"/>
          </a:xfrm>
          <a:prstGeom prst="rect">
            <a:avLst/>
          </a:prstGeom>
          <a:noFill/>
          <a:ln w="9525">
            <a:noFill/>
            <a:miter lim="800000"/>
            <a:headEnd/>
            <a:tailEnd/>
          </a:ln>
        </p:spPr>
        <p:txBody>
          <a:bodyPr/>
          <a:lstStyle/>
          <a:p>
            <a:pPr marL="742950" lvl="1" indent="-285750">
              <a:lnSpc>
                <a:spcPct val="80000"/>
              </a:lnSpc>
              <a:spcBef>
                <a:spcPct val="20000"/>
              </a:spcBef>
              <a:buFont typeface="Arial" charset="0"/>
              <a:buChar char="•"/>
            </a:pPr>
            <a:endParaRPr lang="en-US" sz="2400">
              <a:latin typeface="Arial" charset="0"/>
            </a:endParaRPr>
          </a:p>
          <a:p>
            <a:pPr marL="742950" lvl="1" indent="-285750">
              <a:lnSpc>
                <a:spcPct val="80000"/>
              </a:lnSpc>
              <a:spcBef>
                <a:spcPct val="20000"/>
              </a:spcBef>
            </a:pPr>
            <a:r>
              <a:rPr lang="en-US" sz="2400">
                <a:latin typeface="Arial" charset="0"/>
              </a:rPr>
              <a:t> </a:t>
            </a:r>
          </a:p>
        </p:txBody>
      </p:sp>
      <p:pic>
        <p:nvPicPr>
          <p:cNvPr id="20488" name="Picture 6"/>
          <p:cNvPicPr>
            <a:picLocks noChangeAspect="1" noChangeArrowheads="1"/>
          </p:cNvPicPr>
          <p:nvPr/>
        </p:nvPicPr>
        <p:blipFill>
          <a:blip r:embed="rId3" cstate="print"/>
          <a:srcRect/>
          <a:stretch>
            <a:fillRect/>
          </a:stretch>
        </p:blipFill>
        <p:spPr bwMode="auto">
          <a:xfrm>
            <a:off x="635000" y="1047750"/>
            <a:ext cx="7796213" cy="10477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BA5E39D4-AC5B-4773-85BB-DBBDFBB9B91B}" type="slidenum">
              <a:rPr lang="en-US"/>
              <a:pPr/>
              <a:t>19</a:t>
            </a:fld>
            <a:endParaRPr lang="en-US"/>
          </a:p>
        </p:txBody>
      </p:sp>
      <p:sp>
        <p:nvSpPr>
          <p:cNvPr id="21507" name="Rectangle 3"/>
          <p:cNvSpPr>
            <a:spLocks noChangeArrowheads="1"/>
          </p:cNvSpPr>
          <p:nvPr/>
        </p:nvSpPr>
        <p:spPr bwMode="auto">
          <a:xfrm>
            <a:off x="690563" y="1555750"/>
            <a:ext cx="7772400" cy="574675"/>
          </a:xfrm>
          <a:prstGeom prst="rect">
            <a:avLst/>
          </a:prstGeom>
          <a:noFill/>
          <a:ln w="9525">
            <a:noFill/>
            <a:miter lim="800000"/>
            <a:headEnd/>
            <a:tailEnd/>
          </a:ln>
        </p:spPr>
        <p:txBody>
          <a:bodyPr anchor="ctr"/>
          <a:lstStyle/>
          <a:p>
            <a:pPr algn="ctr"/>
            <a:r>
              <a:rPr lang="en-US" sz="3200">
                <a:solidFill>
                  <a:srgbClr val="002F80"/>
                </a:solidFill>
                <a:latin typeface="Arial" charset="0"/>
              </a:rPr>
              <a:t/>
            </a:r>
            <a:br>
              <a:rPr lang="en-US" sz="3200">
                <a:solidFill>
                  <a:srgbClr val="002F80"/>
                </a:solidFill>
                <a:latin typeface="Arial" charset="0"/>
              </a:rPr>
            </a:br>
            <a:r>
              <a:rPr lang="en-US" sz="3200">
                <a:solidFill>
                  <a:srgbClr val="002F80"/>
                </a:solidFill>
                <a:latin typeface="Arial" charset="0"/>
              </a:rPr>
              <a:t/>
            </a:r>
            <a:br>
              <a:rPr lang="en-US" sz="3200">
                <a:solidFill>
                  <a:srgbClr val="002F80"/>
                </a:solidFill>
                <a:latin typeface="Arial" charset="0"/>
              </a:rPr>
            </a:br>
            <a:r>
              <a:rPr lang="en-US" sz="4000" b="1" i="1">
                <a:solidFill>
                  <a:srgbClr val="002F80"/>
                </a:solidFill>
                <a:latin typeface="Arial" charset="0"/>
              </a:rPr>
              <a:t>Resources</a:t>
            </a:r>
          </a:p>
        </p:txBody>
      </p:sp>
      <p:pic>
        <p:nvPicPr>
          <p:cNvPr id="21508" name="Picture 4"/>
          <p:cNvPicPr>
            <a:picLocks noChangeAspect="1" noChangeArrowheads="1"/>
          </p:cNvPicPr>
          <p:nvPr/>
        </p:nvPicPr>
        <p:blipFill>
          <a:blip r:embed="rId3" cstate="print"/>
          <a:srcRect/>
          <a:stretch>
            <a:fillRect/>
          </a:stretch>
        </p:blipFill>
        <p:spPr bwMode="auto">
          <a:xfrm>
            <a:off x="603250" y="2622550"/>
            <a:ext cx="7443788" cy="112713"/>
          </a:xfrm>
          <a:prstGeom prst="rect">
            <a:avLst/>
          </a:prstGeom>
          <a:noFill/>
          <a:ln w="9525">
            <a:noFill/>
            <a:miter lim="800000"/>
            <a:headEnd/>
            <a:tailEnd/>
          </a:ln>
        </p:spPr>
      </p:pic>
      <p:sp>
        <p:nvSpPr>
          <p:cNvPr id="21509" name="Rectangle 5"/>
          <p:cNvSpPr>
            <a:spLocks noChangeArrowheads="1"/>
          </p:cNvSpPr>
          <p:nvPr/>
        </p:nvSpPr>
        <p:spPr bwMode="auto">
          <a:xfrm>
            <a:off x="1681163" y="3016250"/>
            <a:ext cx="5826125" cy="646113"/>
          </a:xfrm>
          <a:prstGeom prst="rect">
            <a:avLst/>
          </a:prstGeom>
          <a:noFill/>
          <a:ln w="9525">
            <a:noFill/>
            <a:miter lim="800000"/>
            <a:headEnd/>
            <a:tailEnd/>
          </a:ln>
        </p:spPr>
        <p:txBody>
          <a:bodyPr>
            <a:spAutoFit/>
          </a:bodyPr>
          <a:lstStyle/>
          <a:p>
            <a:pPr algn="ctr">
              <a:lnSpc>
                <a:spcPct val="90000"/>
              </a:lnSpc>
              <a:spcBef>
                <a:spcPct val="20000"/>
              </a:spcBef>
            </a:pPr>
            <a:r>
              <a:rPr lang="en-US" sz="4000" b="1" i="1">
                <a:solidFill>
                  <a:srgbClr val="002F80"/>
                </a:solidFill>
                <a:latin typeface="Arial" charset="0"/>
              </a:rPr>
              <a:t>FWPM Managers</a:t>
            </a:r>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p>
            <a:fld id="{770C872C-3FE7-4E85-A871-1F9FBE5D2EA7}" type="slidenum">
              <a:rPr lang="en-US"/>
              <a:pPr/>
              <a:t>2</a:t>
            </a:fld>
            <a:endParaRPr lang="en-US"/>
          </a:p>
        </p:txBody>
      </p:sp>
      <p:sp>
        <p:nvSpPr>
          <p:cNvPr id="4099" name="Rectangle 2"/>
          <p:cNvSpPr>
            <a:spLocks noGrp="1" noChangeArrowheads="1"/>
          </p:cNvSpPr>
          <p:nvPr>
            <p:ph type="title"/>
          </p:nvPr>
        </p:nvSpPr>
        <p:spPr>
          <a:xfrm>
            <a:off x="434975" y="646113"/>
            <a:ext cx="7935913" cy="431800"/>
          </a:xfrm>
        </p:spPr>
        <p:txBody>
          <a:bodyPr/>
          <a:lstStyle/>
          <a:p>
            <a:pPr eaLnBrk="1" hangingPunct="1"/>
            <a:r>
              <a:rPr lang="en-US" sz="3600" i="1" smtClean="0">
                <a:solidFill>
                  <a:srgbClr val="000066"/>
                </a:solidFill>
                <a:latin typeface="Arial" charset="0"/>
              </a:rPr>
              <a:t>Objectives</a:t>
            </a:r>
          </a:p>
        </p:txBody>
      </p:sp>
      <p:sp>
        <p:nvSpPr>
          <p:cNvPr id="4100" name="Rectangle 6"/>
          <p:cNvSpPr>
            <a:spLocks noGrp="1" noChangeArrowheads="1"/>
          </p:cNvSpPr>
          <p:nvPr>
            <p:ph type="body" idx="1"/>
          </p:nvPr>
        </p:nvSpPr>
        <p:spPr>
          <a:xfrm>
            <a:off x="550863" y="1612900"/>
            <a:ext cx="8229600" cy="3827463"/>
          </a:xfrm>
          <a:noFill/>
        </p:spPr>
        <p:txBody>
          <a:bodyPr/>
          <a:lstStyle/>
          <a:p>
            <a:pPr marL="228600" indent="-228600" eaLnBrk="1" hangingPunct="1"/>
            <a:endParaRPr lang="en-US" sz="2000" i="1" smtClean="0">
              <a:solidFill>
                <a:srgbClr val="000099"/>
              </a:solidFill>
            </a:endParaRPr>
          </a:p>
          <a:p>
            <a:pPr marL="228600" indent="-228600" eaLnBrk="1" hangingPunct="1"/>
            <a:r>
              <a:rPr lang="en-US" sz="2800" smtClean="0"/>
              <a:t>Review of  DHS and the Transportation Security Administration Mission and responsibilities</a:t>
            </a:r>
          </a:p>
          <a:p>
            <a:pPr marL="228600" indent="-228600" eaLnBrk="1" hangingPunct="1"/>
            <a:r>
              <a:rPr lang="en-US" sz="2800" smtClean="0"/>
              <a:t>Review of FEW and FWP program</a:t>
            </a:r>
          </a:p>
          <a:p>
            <a:pPr marL="228600" indent="-228600" eaLnBrk="1" hangingPunct="1"/>
            <a:r>
              <a:rPr lang="en-US" sz="2800" smtClean="0"/>
              <a:t>Review of TSA FWP Program highlights</a:t>
            </a:r>
          </a:p>
          <a:p>
            <a:pPr marL="228600" indent="-228600" eaLnBrk="1" hangingPunct="1"/>
            <a:r>
              <a:rPr lang="en-US" sz="2800" smtClean="0"/>
              <a:t>Review of  Resources</a:t>
            </a:r>
          </a:p>
          <a:p>
            <a:pPr marL="228600" indent="-228600" eaLnBrk="1" hangingPunct="1"/>
            <a:r>
              <a:rPr lang="en-US" sz="2800" smtClean="0"/>
              <a:t>Contact information</a:t>
            </a:r>
          </a:p>
          <a:p>
            <a:pPr marL="228600" indent="-228600" eaLnBrk="1" hangingPunct="1">
              <a:buFontTx/>
              <a:buNone/>
            </a:pPr>
            <a:endParaRPr lang="en-US" smtClean="0"/>
          </a:p>
          <a:p>
            <a:pPr marL="228600" indent="-228600" eaLnBrk="1" hangingPunct="1">
              <a:buFontTx/>
              <a:buNone/>
            </a:pPr>
            <a:endParaRPr lang="en-US" sz="2800" smtClean="0"/>
          </a:p>
          <a:p>
            <a:pPr marL="228600" indent="-228600" eaLnBrk="1" hangingPunct="1">
              <a:buFontTx/>
              <a:buAutoNum type="arabicPeriod"/>
            </a:pPr>
            <a:endParaRPr lang="en-US" sz="2800" smtClean="0"/>
          </a:p>
        </p:txBody>
      </p:sp>
      <p:pic>
        <p:nvPicPr>
          <p:cNvPr id="4101" name="Picture 7"/>
          <p:cNvPicPr>
            <a:picLocks noChangeAspect="1" noChangeArrowheads="1"/>
          </p:cNvPicPr>
          <p:nvPr/>
        </p:nvPicPr>
        <p:blipFill>
          <a:blip r:embed="rId3" cstate="print"/>
          <a:srcRect/>
          <a:stretch>
            <a:fillRect/>
          </a:stretch>
        </p:blipFill>
        <p:spPr bwMode="auto">
          <a:xfrm>
            <a:off x="482600" y="1204913"/>
            <a:ext cx="8129588" cy="87312"/>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a:noFill/>
        </p:spPr>
        <p:txBody>
          <a:bodyPr/>
          <a:lstStyle/>
          <a:p>
            <a:fld id="{8FCF590C-D80C-472B-9887-21F9E3875D4A}" type="slidenum">
              <a:rPr lang="en-US" smtClean="0"/>
              <a:pPr/>
              <a:t>20</a:t>
            </a:fld>
            <a:endParaRPr lang="en-US" smtClean="0"/>
          </a:p>
        </p:txBody>
      </p:sp>
      <p:sp>
        <p:nvSpPr>
          <p:cNvPr id="22531" name="Rectangle 4"/>
          <p:cNvSpPr>
            <a:spLocks noChangeArrowheads="1"/>
          </p:cNvSpPr>
          <p:nvPr/>
        </p:nvSpPr>
        <p:spPr bwMode="auto">
          <a:xfrm>
            <a:off x="806450" y="569913"/>
            <a:ext cx="7969250" cy="882650"/>
          </a:xfrm>
          <a:prstGeom prst="rect">
            <a:avLst/>
          </a:prstGeom>
          <a:noFill/>
          <a:ln w="9525">
            <a:noFill/>
            <a:miter lim="800000"/>
            <a:headEnd/>
            <a:tailEnd/>
          </a:ln>
        </p:spPr>
        <p:txBody>
          <a:bodyPr anchor="ctr"/>
          <a:lstStyle/>
          <a:p>
            <a:pPr algn="ctr"/>
            <a:r>
              <a:rPr lang="en-US" sz="3600">
                <a:solidFill>
                  <a:srgbClr val="000066"/>
                </a:solidFill>
                <a:latin typeface="Arial" charset="0"/>
              </a:rPr>
              <a:t>Other FWPMS: and other Federal agencies</a:t>
            </a:r>
          </a:p>
        </p:txBody>
      </p:sp>
      <p:sp>
        <p:nvSpPr>
          <p:cNvPr id="22532" name="Rectangle 5"/>
          <p:cNvSpPr>
            <a:spLocks noChangeArrowheads="1"/>
          </p:cNvSpPr>
          <p:nvPr/>
        </p:nvSpPr>
        <p:spPr bwMode="auto">
          <a:xfrm>
            <a:off x="336550" y="1801813"/>
            <a:ext cx="4217988" cy="3400425"/>
          </a:xfrm>
          <a:prstGeom prst="rect">
            <a:avLst/>
          </a:prstGeom>
          <a:noFill/>
          <a:ln w="9525">
            <a:noFill/>
            <a:miter lim="800000"/>
            <a:headEnd/>
            <a:tailEnd/>
          </a:ln>
        </p:spPr>
        <p:txBody>
          <a:bodyPr/>
          <a:lstStyle/>
          <a:p>
            <a:pPr marL="742950" lvl="1" indent="-285750">
              <a:lnSpc>
                <a:spcPct val="80000"/>
              </a:lnSpc>
              <a:spcBef>
                <a:spcPct val="20000"/>
              </a:spcBef>
              <a:buFont typeface="Arial" charset="0"/>
              <a:buChar char="•"/>
            </a:pPr>
            <a:r>
              <a:rPr lang="en-US" sz="2800">
                <a:latin typeface="Arial" charset="0"/>
              </a:rPr>
              <a:t>Share information</a:t>
            </a:r>
          </a:p>
          <a:p>
            <a:pPr marL="742950" lvl="1" indent="-285750">
              <a:lnSpc>
                <a:spcPct val="80000"/>
              </a:lnSpc>
              <a:spcBef>
                <a:spcPct val="20000"/>
              </a:spcBef>
              <a:buFont typeface="Arial" charset="0"/>
              <a:buChar char="•"/>
            </a:pPr>
            <a:r>
              <a:rPr lang="en-US" sz="2800">
                <a:latin typeface="Arial" charset="0"/>
              </a:rPr>
              <a:t>Share Best Practices</a:t>
            </a:r>
          </a:p>
          <a:p>
            <a:pPr marL="742950" lvl="1" indent="-285750">
              <a:lnSpc>
                <a:spcPct val="80000"/>
              </a:lnSpc>
              <a:spcBef>
                <a:spcPct val="20000"/>
              </a:spcBef>
              <a:buFont typeface="Arial" charset="0"/>
              <a:buChar char="•"/>
            </a:pPr>
            <a:r>
              <a:rPr lang="en-US" sz="2800">
                <a:latin typeface="Arial" charset="0"/>
              </a:rPr>
              <a:t>Share resources</a:t>
            </a:r>
          </a:p>
          <a:p>
            <a:pPr marL="742950" lvl="1" indent="-285750">
              <a:lnSpc>
                <a:spcPct val="80000"/>
              </a:lnSpc>
              <a:spcBef>
                <a:spcPct val="20000"/>
              </a:spcBef>
              <a:buFont typeface="Arial" charset="0"/>
              <a:buChar char="•"/>
            </a:pPr>
            <a:r>
              <a:rPr lang="en-US" sz="2800">
                <a:latin typeface="Arial" charset="0"/>
              </a:rPr>
              <a:t>Partner on Events</a:t>
            </a:r>
          </a:p>
          <a:p>
            <a:pPr marL="742950" lvl="1" indent="-285750">
              <a:lnSpc>
                <a:spcPct val="80000"/>
              </a:lnSpc>
              <a:spcBef>
                <a:spcPct val="20000"/>
              </a:spcBef>
              <a:buFont typeface="Arial" charset="0"/>
              <a:buChar char="•"/>
            </a:pPr>
            <a:r>
              <a:rPr lang="en-US" sz="2800">
                <a:latin typeface="Arial" charset="0"/>
              </a:rPr>
              <a:t>Learn from each other</a:t>
            </a:r>
          </a:p>
          <a:p>
            <a:pPr marL="742950" lvl="1" indent="-285750">
              <a:lnSpc>
                <a:spcPct val="80000"/>
              </a:lnSpc>
              <a:spcBef>
                <a:spcPct val="20000"/>
              </a:spcBef>
            </a:pPr>
            <a:r>
              <a:rPr lang="en-US" sz="2400">
                <a:latin typeface="Arial" charset="0"/>
              </a:rPr>
              <a:t> </a:t>
            </a:r>
          </a:p>
        </p:txBody>
      </p:sp>
      <p:pic>
        <p:nvPicPr>
          <p:cNvPr id="22533" name="Picture 6"/>
          <p:cNvPicPr>
            <a:picLocks noChangeAspect="1" noChangeArrowheads="1"/>
          </p:cNvPicPr>
          <p:nvPr/>
        </p:nvPicPr>
        <p:blipFill>
          <a:blip r:embed="rId3" cstate="print"/>
          <a:srcRect/>
          <a:stretch>
            <a:fillRect/>
          </a:stretch>
        </p:blipFill>
        <p:spPr bwMode="auto">
          <a:xfrm>
            <a:off x="582613" y="1504950"/>
            <a:ext cx="6608762" cy="88900"/>
          </a:xfrm>
          <a:prstGeom prst="rect">
            <a:avLst/>
          </a:prstGeom>
          <a:noFill/>
          <a:ln w="9525">
            <a:noFill/>
            <a:miter lim="800000"/>
            <a:headEnd/>
            <a:tailEnd/>
          </a:ln>
        </p:spPr>
      </p:pic>
      <p:pic>
        <p:nvPicPr>
          <p:cNvPr id="22534" name="Picture 2" descr="C:\Documents and Settings\kimberly.bandy\Desktop\Kimberly Bandy\TSA\Regional SUpport Operations Division Info\SPECIAL EMPHASIS Affirimative Employment Files\FWP Program\FWP Working Group\FWP Panel 3.24.2010\DSC_0017.JPG"/>
          <p:cNvPicPr>
            <a:picLocks noChangeAspect="1" noChangeArrowheads="1"/>
          </p:cNvPicPr>
          <p:nvPr/>
        </p:nvPicPr>
        <p:blipFill>
          <a:blip r:embed="rId4" cstate="print"/>
          <a:srcRect/>
          <a:stretch>
            <a:fillRect/>
          </a:stretch>
        </p:blipFill>
        <p:spPr bwMode="auto">
          <a:xfrm>
            <a:off x="4867275" y="1922463"/>
            <a:ext cx="4129088" cy="4586287"/>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p:spPr>
        <p:txBody>
          <a:bodyPr/>
          <a:lstStyle/>
          <a:p>
            <a:fld id="{98C46605-2C9B-47C3-8186-22157A73A553}" type="slidenum">
              <a:rPr lang="en-US" smtClean="0"/>
              <a:pPr/>
              <a:t>21</a:t>
            </a:fld>
            <a:endParaRPr lang="en-US" smtClean="0"/>
          </a:p>
        </p:txBody>
      </p:sp>
      <p:sp>
        <p:nvSpPr>
          <p:cNvPr id="23555" name="Rectangle 4"/>
          <p:cNvSpPr>
            <a:spLocks noChangeArrowheads="1"/>
          </p:cNvSpPr>
          <p:nvPr/>
        </p:nvSpPr>
        <p:spPr bwMode="auto">
          <a:xfrm>
            <a:off x="806450" y="569913"/>
            <a:ext cx="7969250" cy="882650"/>
          </a:xfrm>
          <a:prstGeom prst="rect">
            <a:avLst/>
          </a:prstGeom>
          <a:noFill/>
          <a:ln w="9525">
            <a:noFill/>
            <a:miter lim="800000"/>
            <a:headEnd/>
            <a:tailEnd/>
          </a:ln>
        </p:spPr>
        <p:txBody>
          <a:bodyPr anchor="ctr"/>
          <a:lstStyle/>
          <a:p>
            <a:pPr algn="ctr"/>
            <a:r>
              <a:rPr lang="en-US" sz="3600">
                <a:solidFill>
                  <a:srgbClr val="000066"/>
                </a:solidFill>
                <a:latin typeface="Arial" charset="0"/>
              </a:rPr>
              <a:t>Resources: </a:t>
            </a:r>
            <a:r>
              <a:rPr lang="en-US" sz="3200">
                <a:solidFill>
                  <a:srgbClr val="000066"/>
                </a:solidFill>
                <a:latin typeface="Arial" charset="0"/>
              </a:rPr>
              <a:t>National Council of Federal Women Program Managers</a:t>
            </a:r>
          </a:p>
        </p:txBody>
      </p:sp>
      <p:sp>
        <p:nvSpPr>
          <p:cNvPr id="23556" name="Rectangle 5"/>
          <p:cNvSpPr>
            <a:spLocks noChangeArrowheads="1"/>
          </p:cNvSpPr>
          <p:nvPr/>
        </p:nvSpPr>
        <p:spPr bwMode="auto">
          <a:xfrm>
            <a:off x="241300" y="1743075"/>
            <a:ext cx="4564063" cy="4181475"/>
          </a:xfrm>
          <a:prstGeom prst="rect">
            <a:avLst/>
          </a:prstGeom>
          <a:noFill/>
          <a:ln w="9525">
            <a:noFill/>
            <a:miter lim="800000"/>
            <a:headEnd/>
            <a:tailEnd/>
          </a:ln>
        </p:spPr>
        <p:txBody>
          <a:bodyPr/>
          <a:lstStyle/>
          <a:p>
            <a:pPr marL="742950" lvl="1" indent="-285750">
              <a:lnSpc>
                <a:spcPct val="80000"/>
              </a:lnSpc>
              <a:spcBef>
                <a:spcPct val="20000"/>
              </a:spcBef>
              <a:buFont typeface="Arial" charset="0"/>
              <a:buChar char="•"/>
            </a:pPr>
            <a:r>
              <a:rPr lang="en-US" sz="2000">
                <a:latin typeface="Arial" charset="0"/>
              </a:rPr>
              <a:t>Developed out a need to share information and resources in order to develop more effective viable programs.</a:t>
            </a:r>
          </a:p>
          <a:p>
            <a:pPr marL="742950" lvl="1" indent="-285750">
              <a:lnSpc>
                <a:spcPct val="80000"/>
              </a:lnSpc>
              <a:spcBef>
                <a:spcPct val="20000"/>
              </a:spcBef>
              <a:buFont typeface="Arial" charset="0"/>
              <a:buChar char="•"/>
            </a:pPr>
            <a:r>
              <a:rPr lang="en-US" sz="2000">
                <a:latin typeface="Arial" charset="0"/>
              </a:rPr>
              <a:t>Comprised of FWP mangers from the DC Metro area</a:t>
            </a:r>
          </a:p>
          <a:p>
            <a:pPr marL="742950" lvl="1" indent="-285750">
              <a:lnSpc>
                <a:spcPct val="80000"/>
              </a:lnSpc>
              <a:spcBef>
                <a:spcPct val="20000"/>
              </a:spcBef>
              <a:buFont typeface="Arial" charset="0"/>
              <a:buChar char="•"/>
            </a:pPr>
            <a:r>
              <a:rPr lang="en-US" sz="2000">
                <a:latin typeface="Arial" charset="0"/>
              </a:rPr>
              <a:t>Meets monthly</a:t>
            </a:r>
          </a:p>
          <a:p>
            <a:pPr marL="742950" lvl="1" indent="-285750">
              <a:lnSpc>
                <a:spcPct val="80000"/>
              </a:lnSpc>
              <a:spcBef>
                <a:spcPct val="20000"/>
              </a:spcBef>
              <a:buFont typeface="Arial" charset="0"/>
              <a:buChar char="•"/>
            </a:pPr>
            <a:r>
              <a:rPr lang="en-US" sz="2000">
                <a:latin typeface="Arial" charset="0"/>
              </a:rPr>
              <a:t>Main Goal to ensure all FWPMs receive the training and information they need to successfully mange their programs</a:t>
            </a:r>
          </a:p>
          <a:p>
            <a:pPr marL="742950" lvl="1" indent="-285750">
              <a:lnSpc>
                <a:spcPct val="80000"/>
              </a:lnSpc>
              <a:spcBef>
                <a:spcPct val="20000"/>
              </a:spcBef>
              <a:buFont typeface="Arial" charset="0"/>
              <a:buChar char="•"/>
            </a:pPr>
            <a:endParaRPr lang="en-US" sz="2400">
              <a:latin typeface="Arial" charset="0"/>
            </a:endParaRPr>
          </a:p>
          <a:p>
            <a:pPr marL="742950" lvl="1" indent="-285750">
              <a:lnSpc>
                <a:spcPct val="80000"/>
              </a:lnSpc>
              <a:spcBef>
                <a:spcPct val="20000"/>
              </a:spcBef>
            </a:pPr>
            <a:r>
              <a:rPr lang="en-US" sz="2400">
                <a:latin typeface="Arial" charset="0"/>
              </a:rPr>
              <a:t> </a:t>
            </a:r>
          </a:p>
        </p:txBody>
      </p:sp>
      <p:pic>
        <p:nvPicPr>
          <p:cNvPr id="23557" name="Picture 6"/>
          <p:cNvPicPr>
            <a:picLocks noChangeAspect="1" noChangeArrowheads="1"/>
          </p:cNvPicPr>
          <p:nvPr/>
        </p:nvPicPr>
        <p:blipFill>
          <a:blip r:embed="rId3" cstate="print"/>
          <a:srcRect/>
          <a:stretch>
            <a:fillRect/>
          </a:stretch>
        </p:blipFill>
        <p:spPr bwMode="auto">
          <a:xfrm>
            <a:off x="582613" y="1504950"/>
            <a:ext cx="6608762" cy="88900"/>
          </a:xfrm>
          <a:prstGeom prst="rect">
            <a:avLst/>
          </a:prstGeom>
          <a:noFill/>
          <a:ln w="9525">
            <a:noFill/>
            <a:miter lim="800000"/>
            <a:headEnd/>
            <a:tailEnd/>
          </a:ln>
        </p:spPr>
      </p:pic>
      <p:pic>
        <p:nvPicPr>
          <p:cNvPr id="23558" name="Picture 9" descr="IMGP0938.JPG"/>
          <p:cNvPicPr>
            <a:picLocks noChangeAspect="1"/>
          </p:cNvPicPr>
          <p:nvPr/>
        </p:nvPicPr>
        <p:blipFill>
          <a:blip r:embed="rId4" cstate="print"/>
          <a:srcRect/>
          <a:stretch>
            <a:fillRect/>
          </a:stretch>
        </p:blipFill>
        <p:spPr bwMode="auto">
          <a:xfrm>
            <a:off x="4778375" y="1951038"/>
            <a:ext cx="3581400" cy="302577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a:noFill/>
        </p:spPr>
        <p:txBody>
          <a:bodyPr/>
          <a:lstStyle/>
          <a:p>
            <a:fld id="{6C673E22-0FD1-4380-9DAA-B0A9362FA416}" type="slidenum">
              <a:rPr lang="en-US" smtClean="0"/>
              <a:pPr/>
              <a:t>22</a:t>
            </a:fld>
            <a:endParaRPr lang="en-US" smtClean="0"/>
          </a:p>
        </p:txBody>
      </p:sp>
      <p:sp>
        <p:nvSpPr>
          <p:cNvPr id="24579" name="Rectangle 4"/>
          <p:cNvSpPr>
            <a:spLocks noChangeArrowheads="1"/>
          </p:cNvSpPr>
          <p:nvPr/>
        </p:nvSpPr>
        <p:spPr bwMode="auto">
          <a:xfrm>
            <a:off x="806450" y="569913"/>
            <a:ext cx="7969250" cy="882650"/>
          </a:xfrm>
          <a:prstGeom prst="rect">
            <a:avLst/>
          </a:prstGeom>
          <a:noFill/>
          <a:ln w="9525">
            <a:noFill/>
            <a:miter lim="800000"/>
            <a:headEnd/>
            <a:tailEnd/>
          </a:ln>
        </p:spPr>
        <p:txBody>
          <a:bodyPr anchor="ctr"/>
          <a:lstStyle/>
          <a:p>
            <a:pPr algn="ctr"/>
            <a:r>
              <a:rPr lang="en-US" sz="3600">
                <a:solidFill>
                  <a:srgbClr val="000066"/>
                </a:solidFill>
                <a:latin typeface="Arial" charset="0"/>
              </a:rPr>
              <a:t>RESOURCES: Other Entities</a:t>
            </a:r>
          </a:p>
        </p:txBody>
      </p:sp>
      <p:sp>
        <p:nvSpPr>
          <p:cNvPr id="24580" name="Rectangle 5"/>
          <p:cNvSpPr>
            <a:spLocks noChangeArrowheads="1"/>
          </p:cNvSpPr>
          <p:nvPr/>
        </p:nvSpPr>
        <p:spPr bwMode="auto">
          <a:xfrm>
            <a:off x="1009650" y="1708150"/>
            <a:ext cx="6892925" cy="3933825"/>
          </a:xfrm>
          <a:prstGeom prst="rect">
            <a:avLst/>
          </a:prstGeom>
          <a:noFill/>
          <a:ln w="9525">
            <a:noFill/>
            <a:miter lim="800000"/>
            <a:headEnd/>
            <a:tailEnd/>
          </a:ln>
        </p:spPr>
        <p:txBody>
          <a:bodyPr/>
          <a:lstStyle/>
          <a:p>
            <a:pPr marL="285750" indent="-285750">
              <a:lnSpc>
                <a:spcPct val="80000"/>
              </a:lnSpc>
              <a:spcBef>
                <a:spcPct val="20000"/>
              </a:spcBef>
              <a:buFont typeface="Arial" charset="0"/>
              <a:buChar char="•"/>
            </a:pPr>
            <a:endParaRPr lang="en-US" sz="2400" b="1">
              <a:solidFill>
                <a:srgbClr val="0070C0"/>
              </a:solidFill>
              <a:latin typeface="Arial" charset="0"/>
            </a:endParaRPr>
          </a:p>
          <a:p>
            <a:pPr marL="285750" indent="-285750">
              <a:lnSpc>
                <a:spcPct val="80000"/>
              </a:lnSpc>
              <a:spcBef>
                <a:spcPct val="20000"/>
              </a:spcBef>
              <a:buFont typeface="Arial" charset="0"/>
              <a:buChar char="•"/>
            </a:pPr>
            <a:r>
              <a:rPr lang="en-US" sz="2400">
                <a:solidFill>
                  <a:srgbClr val="0070C0"/>
                </a:solidFill>
                <a:latin typeface="Arial" charset="0"/>
              </a:rPr>
              <a:t>DEOMI</a:t>
            </a:r>
            <a:r>
              <a:rPr lang="en-US" sz="2400"/>
              <a:t> -- Defense Equal Opportunity Management Institute </a:t>
            </a:r>
            <a:r>
              <a:rPr lang="en-US" sz="2400" i="1"/>
              <a:t>www.</a:t>
            </a:r>
            <a:r>
              <a:rPr lang="en-US" sz="2400" b="1" i="1"/>
              <a:t>deomi</a:t>
            </a:r>
            <a:r>
              <a:rPr lang="en-US" sz="2400" i="1"/>
              <a:t>.org/</a:t>
            </a:r>
            <a:r>
              <a:rPr lang="en-US" sz="2400"/>
              <a:t> - training for SEPM coordinators</a:t>
            </a:r>
          </a:p>
          <a:p>
            <a:pPr marL="285750" indent="-285750">
              <a:lnSpc>
                <a:spcPct val="80000"/>
              </a:lnSpc>
              <a:spcBef>
                <a:spcPct val="20000"/>
              </a:spcBef>
              <a:buFont typeface="Arial" charset="0"/>
              <a:buChar char="•"/>
            </a:pPr>
            <a:r>
              <a:rPr lang="en-US" sz="2400" u="sng">
                <a:solidFill>
                  <a:srgbClr val="0070C0"/>
                </a:solidFill>
                <a:latin typeface="Arial" charset="0"/>
              </a:rPr>
              <a:t>Rushford and Associates </a:t>
            </a:r>
            <a:r>
              <a:rPr lang="en-US" sz="2400">
                <a:solidFill>
                  <a:srgbClr val="0070C0"/>
                </a:solidFill>
                <a:latin typeface="Arial" charset="0"/>
              </a:rPr>
              <a:t>– SEPM Training </a:t>
            </a:r>
            <a:r>
              <a:rPr lang="en-US" sz="2400">
                <a:hlinkClick r:id="rId3"/>
              </a:rPr>
              <a:t>www.rushfordtraining.co</a:t>
            </a:r>
            <a:r>
              <a:rPr lang="en-US" sz="2400" i="1">
                <a:hlinkClick r:id="rId3"/>
              </a:rPr>
              <a:t>m</a:t>
            </a:r>
            <a:endParaRPr lang="en-US" sz="2400" i="1"/>
          </a:p>
          <a:p>
            <a:pPr marL="285750" indent="-285750">
              <a:lnSpc>
                <a:spcPct val="80000"/>
              </a:lnSpc>
              <a:spcBef>
                <a:spcPct val="20000"/>
              </a:spcBef>
              <a:buFont typeface="Arial" charset="0"/>
              <a:buChar char="•"/>
            </a:pPr>
            <a:r>
              <a:rPr lang="en-US" sz="2400" u="sng">
                <a:solidFill>
                  <a:srgbClr val="0070C0"/>
                </a:solidFill>
                <a:latin typeface="Arial" charset="0"/>
              </a:rPr>
              <a:t>EEOC</a:t>
            </a:r>
            <a:r>
              <a:rPr lang="en-US" sz="2400">
                <a:solidFill>
                  <a:srgbClr val="0070C0"/>
                </a:solidFill>
                <a:latin typeface="Arial" charset="0"/>
              </a:rPr>
              <a:t> for information on MD-715 and FWP – </a:t>
            </a:r>
            <a:r>
              <a:rPr lang="en-US" sz="2400">
                <a:solidFill>
                  <a:srgbClr val="0070C0"/>
                </a:solidFill>
                <a:latin typeface="Arial" charset="0"/>
                <a:hlinkClick r:id="rId4"/>
              </a:rPr>
              <a:t>www.eeoc.gov</a:t>
            </a:r>
            <a:endParaRPr lang="en-US" sz="2400">
              <a:solidFill>
                <a:srgbClr val="0070C0"/>
              </a:solidFill>
              <a:latin typeface="Arial" charset="0"/>
            </a:endParaRPr>
          </a:p>
          <a:p>
            <a:pPr marL="285750" indent="-285750">
              <a:lnSpc>
                <a:spcPct val="80000"/>
              </a:lnSpc>
              <a:spcBef>
                <a:spcPct val="20000"/>
              </a:spcBef>
              <a:buFont typeface="Arial" charset="0"/>
              <a:buChar char="•"/>
            </a:pPr>
            <a:r>
              <a:rPr lang="en-US" sz="2400" u="sng">
                <a:solidFill>
                  <a:srgbClr val="0070C0"/>
                </a:solidFill>
                <a:latin typeface="Arial" charset="0"/>
              </a:rPr>
              <a:t>White House Council on Women and Girls </a:t>
            </a:r>
            <a:r>
              <a:rPr lang="en-US" sz="2400">
                <a:solidFill>
                  <a:srgbClr val="0070C0"/>
                </a:solidFill>
                <a:latin typeface="Arial" charset="0"/>
              </a:rPr>
              <a:t>- </a:t>
            </a:r>
            <a:r>
              <a:rPr lang="en-US" sz="2400">
                <a:latin typeface="Arial" charset="0"/>
              </a:rPr>
              <a:t>http://www.whitehouse.gov/administration/eop/cwg</a:t>
            </a:r>
          </a:p>
          <a:p>
            <a:pPr marL="285750" indent="-285750">
              <a:lnSpc>
                <a:spcPct val="80000"/>
              </a:lnSpc>
              <a:spcBef>
                <a:spcPct val="20000"/>
              </a:spcBef>
              <a:buFont typeface="Arial" charset="0"/>
              <a:buChar char="•"/>
            </a:pPr>
            <a:endParaRPr lang="en-US" sz="2400">
              <a:solidFill>
                <a:srgbClr val="0070C0"/>
              </a:solidFill>
              <a:latin typeface="Arial" charset="0"/>
            </a:endParaRPr>
          </a:p>
          <a:p>
            <a:pPr marL="285750" indent="-285750">
              <a:lnSpc>
                <a:spcPct val="80000"/>
              </a:lnSpc>
              <a:spcBef>
                <a:spcPct val="20000"/>
              </a:spcBef>
              <a:buFont typeface="Arial" charset="0"/>
              <a:buChar char="•"/>
            </a:pPr>
            <a:endParaRPr lang="en-US" sz="2400">
              <a:solidFill>
                <a:srgbClr val="0070C0"/>
              </a:solidFill>
              <a:latin typeface="Arial" charset="0"/>
            </a:endParaRPr>
          </a:p>
          <a:p>
            <a:pPr marL="285750" indent="-285750">
              <a:lnSpc>
                <a:spcPct val="80000"/>
              </a:lnSpc>
              <a:spcBef>
                <a:spcPct val="20000"/>
              </a:spcBef>
              <a:buFont typeface="Arial" charset="0"/>
              <a:buChar char="•"/>
            </a:pPr>
            <a:endParaRPr lang="en-US" sz="2400">
              <a:solidFill>
                <a:srgbClr val="0070C0"/>
              </a:solidFill>
              <a:latin typeface="Arial" charset="0"/>
            </a:endParaRPr>
          </a:p>
          <a:p>
            <a:pPr marL="285750" indent="-285750">
              <a:lnSpc>
                <a:spcPct val="80000"/>
              </a:lnSpc>
              <a:spcBef>
                <a:spcPct val="20000"/>
              </a:spcBef>
              <a:buFont typeface="Arial" charset="0"/>
              <a:buChar char="•"/>
            </a:pPr>
            <a:endParaRPr lang="en-US" sz="2400">
              <a:solidFill>
                <a:srgbClr val="0070C0"/>
              </a:solidFill>
              <a:latin typeface="Arial" charset="0"/>
            </a:endParaRPr>
          </a:p>
          <a:p>
            <a:pPr marL="285750" indent="-285750">
              <a:lnSpc>
                <a:spcPct val="80000"/>
              </a:lnSpc>
              <a:spcBef>
                <a:spcPct val="20000"/>
              </a:spcBef>
              <a:buFont typeface="Arial" charset="0"/>
              <a:buChar char="•"/>
            </a:pPr>
            <a:endParaRPr lang="en-US" sz="2400">
              <a:solidFill>
                <a:srgbClr val="0070C0"/>
              </a:solidFill>
              <a:latin typeface="Arial" charset="0"/>
            </a:endParaRPr>
          </a:p>
          <a:p>
            <a:pPr marL="742950" lvl="1" indent="-285750">
              <a:lnSpc>
                <a:spcPct val="80000"/>
              </a:lnSpc>
              <a:spcBef>
                <a:spcPct val="20000"/>
              </a:spcBef>
            </a:pPr>
            <a:endParaRPr lang="en-US" sz="2400">
              <a:latin typeface="Arial" charset="0"/>
            </a:endParaRPr>
          </a:p>
        </p:txBody>
      </p:sp>
      <p:pic>
        <p:nvPicPr>
          <p:cNvPr id="24581" name="Picture 6"/>
          <p:cNvPicPr>
            <a:picLocks noChangeAspect="1" noChangeArrowheads="1"/>
          </p:cNvPicPr>
          <p:nvPr/>
        </p:nvPicPr>
        <p:blipFill>
          <a:blip r:embed="rId5" cstate="print"/>
          <a:srcRect/>
          <a:stretch>
            <a:fillRect/>
          </a:stretch>
        </p:blipFill>
        <p:spPr bwMode="auto">
          <a:xfrm>
            <a:off x="582613" y="1504950"/>
            <a:ext cx="6608762" cy="889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a:noFill/>
        </p:spPr>
        <p:txBody>
          <a:bodyPr/>
          <a:lstStyle/>
          <a:p>
            <a:fld id="{58915289-E945-47B1-A58A-9565718AEDEA}" type="slidenum">
              <a:rPr lang="en-US" smtClean="0"/>
              <a:pPr/>
              <a:t>23</a:t>
            </a:fld>
            <a:endParaRPr lang="en-US" smtClean="0"/>
          </a:p>
        </p:txBody>
      </p:sp>
      <p:sp>
        <p:nvSpPr>
          <p:cNvPr id="25603" name="Rectangle 4"/>
          <p:cNvSpPr>
            <a:spLocks noChangeArrowheads="1"/>
          </p:cNvSpPr>
          <p:nvPr/>
        </p:nvSpPr>
        <p:spPr bwMode="auto">
          <a:xfrm>
            <a:off x="806450" y="569913"/>
            <a:ext cx="7969250" cy="882650"/>
          </a:xfrm>
          <a:prstGeom prst="rect">
            <a:avLst/>
          </a:prstGeom>
          <a:noFill/>
          <a:ln w="9525">
            <a:noFill/>
            <a:miter lim="800000"/>
            <a:headEnd/>
            <a:tailEnd/>
          </a:ln>
        </p:spPr>
        <p:txBody>
          <a:bodyPr anchor="ctr"/>
          <a:lstStyle/>
          <a:p>
            <a:pPr algn="ctr"/>
            <a:r>
              <a:rPr lang="en-US" sz="3600">
                <a:solidFill>
                  <a:srgbClr val="000066"/>
                </a:solidFill>
                <a:latin typeface="Arial" charset="0"/>
              </a:rPr>
              <a:t>RESOURCES: FEW</a:t>
            </a:r>
          </a:p>
        </p:txBody>
      </p:sp>
      <p:sp>
        <p:nvSpPr>
          <p:cNvPr id="25604" name="Rectangle 5"/>
          <p:cNvSpPr>
            <a:spLocks noChangeArrowheads="1"/>
          </p:cNvSpPr>
          <p:nvPr/>
        </p:nvSpPr>
        <p:spPr bwMode="auto">
          <a:xfrm>
            <a:off x="1009650" y="1949450"/>
            <a:ext cx="3286125" cy="2976563"/>
          </a:xfrm>
          <a:prstGeom prst="rect">
            <a:avLst/>
          </a:prstGeom>
          <a:noFill/>
          <a:ln w="9525">
            <a:noFill/>
            <a:miter lim="800000"/>
            <a:headEnd/>
            <a:tailEnd/>
          </a:ln>
        </p:spPr>
        <p:txBody>
          <a:bodyPr/>
          <a:lstStyle/>
          <a:p>
            <a:pPr marL="285750" indent="-285750">
              <a:lnSpc>
                <a:spcPct val="80000"/>
              </a:lnSpc>
              <a:spcBef>
                <a:spcPct val="20000"/>
              </a:spcBef>
              <a:buFont typeface="Arial" charset="0"/>
              <a:buChar char="•"/>
            </a:pPr>
            <a:endParaRPr lang="en-US" sz="2400" b="1">
              <a:solidFill>
                <a:srgbClr val="0070C0"/>
              </a:solidFill>
              <a:latin typeface="Arial" charset="0"/>
            </a:endParaRPr>
          </a:p>
          <a:p>
            <a:pPr marL="285750" indent="-285750">
              <a:lnSpc>
                <a:spcPct val="80000"/>
              </a:lnSpc>
              <a:spcBef>
                <a:spcPct val="20000"/>
              </a:spcBef>
              <a:buFont typeface="Arial" charset="0"/>
              <a:buChar char="•"/>
            </a:pPr>
            <a:r>
              <a:rPr lang="en-US" sz="2400">
                <a:solidFill>
                  <a:srgbClr val="0070C0"/>
                </a:solidFill>
                <a:latin typeface="Arial" charset="0"/>
              </a:rPr>
              <a:t>Benefits of FEW Membership</a:t>
            </a:r>
          </a:p>
          <a:p>
            <a:pPr marL="285750" indent="-285750">
              <a:lnSpc>
                <a:spcPct val="80000"/>
              </a:lnSpc>
              <a:spcBef>
                <a:spcPct val="20000"/>
              </a:spcBef>
              <a:buFont typeface="Arial" charset="0"/>
              <a:buChar char="•"/>
            </a:pPr>
            <a:r>
              <a:rPr lang="en-US" sz="2400">
                <a:solidFill>
                  <a:srgbClr val="0070C0"/>
                </a:solidFill>
                <a:latin typeface="Arial" charset="0"/>
              </a:rPr>
              <a:t>FWP TASK FORCE</a:t>
            </a:r>
          </a:p>
          <a:p>
            <a:pPr marL="285750" indent="-285750">
              <a:lnSpc>
                <a:spcPct val="80000"/>
              </a:lnSpc>
              <a:spcBef>
                <a:spcPct val="20000"/>
              </a:spcBef>
              <a:buFont typeface="Arial" charset="0"/>
              <a:buChar char="•"/>
            </a:pPr>
            <a:r>
              <a:rPr lang="en-US" sz="2400">
                <a:solidFill>
                  <a:srgbClr val="0070C0"/>
                </a:solidFill>
                <a:latin typeface="Arial" charset="0"/>
              </a:rPr>
              <a:t>Few NTP</a:t>
            </a:r>
          </a:p>
          <a:p>
            <a:pPr marL="742950" lvl="1" indent="-285750">
              <a:lnSpc>
                <a:spcPct val="80000"/>
              </a:lnSpc>
              <a:spcBef>
                <a:spcPct val="20000"/>
              </a:spcBef>
              <a:buFont typeface="Arial" charset="0"/>
              <a:buChar char="•"/>
            </a:pPr>
            <a:r>
              <a:rPr lang="en-US" sz="2400">
                <a:solidFill>
                  <a:srgbClr val="0070C0"/>
                </a:solidFill>
                <a:latin typeface="Arial" charset="0"/>
              </a:rPr>
              <a:t>Workshops</a:t>
            </a:r>
          </a:p>
          <a:p>
            <a:pPr marL="742950" lvl="1" indent="-285750">
              <a:lnSpc>
                <a:spcPct val="80000"/>
              </a:lnSpc>
              <a:spcBef>
                <a:spcPct val="20000"/>
              </a:spcBef>
              <a:buFont typeface="Arial" charset="0"/>
              <a:buChar char="•"/>
            </a:pPr>
            <a:r>
              <a:rPr lang="en-US" sz="2400">
                <a:solidFill>
                  <a:srgbClr val="0070C0"/>
                </a:solidFill>
                <a:latin typeface="Arial" charset="0"/>
              </a:rPr>
              <a:t>Agency forums</a:t>
            </a:r>
          </a:p>
          <a:p>
            <a:pPr marL="285750" indent="-285750">
              <a:lnSpc>
                <a:spcPct val="80000"/>
              </a:lnSpc>
              <a:spcBef>
                <a:spcPct val="20000"/>
              </a:spcBef>
              <a:buFont typeface="Arial" charset="0"/>
              <a:buChar char="•"/>
            </a:pPr>
            <a:r>
              <a:rPr lang="en-US" sz="2400">
                <a:solidFill>
                  <a:srgbClr val="0070C0"/>
                </a:solidFill>
                <a:latin typeface="Arial" charset="0"/>
                <a:hlinkClick r:id="rId3"/>
              </a:rPr>
              <a:t>www.few.org</a:t>
            </a:r>
            <a:endParaRPr lang="en-US" sz="2400">
              <a:solidFill>
                <a:srgbClr val="0070C0"/>
              </a:solidFill>
              <a:latin typeface="Arial" charset="0"/>
            </a:endParaRPr>
          </a:p>
          <a:p>
            <a:pPr marL="742950" lvl="1" indent="-285750">
              <a:lnSpc>
                <a:spcPct val="80000"/>
              </a:lnSpc>
              <a:spcBef>
                <a:spcPct val="20000"/>
              </a:spcBef>
              <a:buFont typeface="Arial" charset="0"/>
              <a:buChar char="•"/>
            </a:pPr>
            <a:endParaRPr lang="en-US" sz="2400">
              <a:latin typeface="Arial" charset="0"/>
            </a:endParaRPr>
          </a:p>
          <a:p>
            <a:pPr marL="742950" lvl="1" indent="-285750">
              <a:lnSpc>
                <a:spcPct val="80000"/>
              </a:lnSpc>
              <a:spcBef>
                <a:spcPct val="20000"/>
              </a:spcBef>
              <a:buFont typeface="Arial" charset="0"/>
              <a:buChar char="•"/>
            </a:pPr>
            <a:endParaRPr lang="en-US" sz="2400">
              <a:latin typeface="Arial" charset="0"/>
            </a:endParaRPr>
          </a:p>
          <a:p>
            <a:pPr marL="742950" lvl="1" indent="-285750">
              <a:lnSpc>
                <a:spcPct val="80000"/>
              </a:lnSpc>
              <a:spcBef>
                <a:spcPct val="20000"/>
              </a:spcBef>
            </a:pPr>
            <a:r>
              <a:rPr lang="en-US" sz="2400">
                <a:latin typeface="Arial" charset="0"/>
              </a:rPr>
              <a:t> </a:t>
            </a:r>
          </a:p>
        </p:txBody>
      </p:sp>
      <p:pic>
        <p:nvPicPr>
          <p:cNvPr id="25605" name="Picture 6"/>
          <p:cNvPicPr>
            <a:picLocks noChangeAspect="1" noChangeArrowheads="1"/>
          </p:cNvPicPr>
          <p:nvPr/>
        </p:nvPicPr>
        <p:blipFill>
          <a:blip r:embed="rId4" cstate="print"/>
          <a:srcRect/>
          <a:stretch>
            <a:fillRect/>
          </a:stretch>
        </p:blipFill>
        <p:spPr bwMode="auto">
          <a:xfrm>
            <a:off x="582613" y="1504950"/>
            <a:ext cx="6608762" cy="88900"/>
          </a:xfrm>
          <a:prstGeom prst="rect">
            <a:avLst/>
          </a:prstGeom>
          <a:noFill/>
          <a:ln w="9525">
            <a:noFill/>
            <a:miter lim="800000"/>
            <a:headEnd/>
            <a:tailEnd/>
          </a:ln>
        </p:spPr>
      </p:pic>
      <p:pic>
        <p:nvPicPr>
          <p:cNvPr id="25606" name="Picture 2" descr="C:\Documents and Settings\kimberly.bandy\Desktop\Kimberly Bandy\TSA\Regional SUpport Operations Division Info\SPECIAL EMPHASIS Affirimative Employment Files\FEW\FEW 2009\DSC_0124.JPG"/>
          <p:cNvPicPr>
            <a:picLocks noChangeAspect="1" noChangeArrowheads="1"/>
          </p:cNvPicPr>
          <p:nvPr/>
        </p:nvPicPr>
        <p:blipFill>
          <a:blip r:embed="rId5" cstate="print"/>
          <a:srcRect/>
          <a:stretch>
            <a:fillRect/>
          </a:stretch>
        </p:blipFill>
        <p:spPr bwMode="auto">
          <a:xfrm>
            <a:off x="4873625" y="1752600"/>
            <a:ext cx="3316288" cy="2078038"/>
          </a:xfrm>
          <a:prstGeom prst="rect">
            <a:avLst/>
          </a:prstGeom>
          <a:noFill/>
          <a:ln w="9525">
            <a:noFill/>
            <a:miter lim="800000"/>
            <a:headEnd/>
            <a:tailEnd/>
          </a:ln>
        </p:spPr>
      </p:pic>
      <p:pic>
        <p:nvPicPr>
          <p:cNvPr id="25607" name="Picture 6" descr="IMGP0932.JPG"/>
          <p:cNvPicPr>
            <a:picLocks noChangeAspect="1"/>
          </p:cNvPicPr>
          <p:nvPr/>
        </p:nvPicPr>
        <p:blipFill>
          <a:blip r:embed="rId6" cstate="print"/>
          <a:srcRect/>
          <a:stretch>
            <a:fillRect/>
          </a:stretch>
        </p:blipFill>
        <p:spPr bwMode="auto">
          <a:xfrm>
            <a:off x="4878388" y="4157663"/>
            <a:ext cx="3290887" cy="2001837"/>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fld id="{4F47B6C0-0CB7-4E57-B494-42473AC6E521}" type="slidenum">
              <a:rPr lang="en-US" smtClean="0"/>
              <a:pPr/>
              <a:t>24</a:t>
            </a:fld>
            <a:endParaRPr lang="en-US" smtClean="0"/>
          </a:p>
        </p:txBody>
      </p:sp>
      <p:sp>
        <p:nvSpPr>
          <p:cNvPr id="26627" name="Rectangle 2"/>
          <p:cNvSpPr>
            <a:spLocks noGrp="1" noChangeArrowheads="1"/>
          </p:cNvSpPr>
          <p:nvPr>
            <p:ph type="title"/>
          </p:nvPr>
        </p:nvSpPr>
        <p:spPr>
          <a:xfrm>
            <a:off x="604838" y="469900"/>
            <a:ext cx="8235950" cy="649288"/>
          </a:xfrm>
        </p:spPr>
        <p:txBody>
          <a:bodyPr/>
          <a:lstStyle/>
          <a:p>
            <a:pPr algn="ctr" eaLnBrk="1" hangingPunct="1"/>
            <a:r>
              <a:rPr lang="en-US" sz="2400" b="1" i="1" smtClean="0">
                <a:solidFill>
                  <a:schemeClr val="tx1"/>
                </a:solidFill>
              </a:rPr>
              <a:t/>
            </a:r>
            <a:br>
              <a:rPr lang="en-US" sz="2400" b="1" i="1" smtClean="0">
                <a:solidFill>
                  <a:schemeClr val="tx1"/>
                </a:solidFill>
              </a:rPr>
            </a:br>
            <a:r>
              <a:rPr lang="en-US" sz="2800" b="1" i="1" smtClean="0">
                <a:solidFill>
                  <a:srgbClr val="003399"/>
                </a:solidFill>
              </a:rPr>
              <a:t>CONTACT INFO</a:t>
            </a:r>
            <a:endParaRPr lang="en-US" sz="4000" i="1" smtClean="0">
              <a:solidFill>
                <a:srgbClr val="003399"/>
              </a:solidFill>
              <a:cs typeface="Times New Roman" pitchFamily="18" charset="0"/>
            </a:endParaRPr>
          </a:p>
        </p:txBody>
      </p:sp>
      <p:sp>
        <p:nvSpPr>
          <p:cNvPr id="532483" name="Text Box 3"/>
          <p:cNvSpPr txBox="1">
            <a:spLocks noChangeArrowheads="1"/>
          </p:cNvSpPr>
          <p:nvPr/>
        </p:nvSpPr>
        <p:spPr bwMode="auto">
          <a:xfrm>
            <a:off x="1963738" y="2066925"/>
            <a:ext cx="5300662" cy="615950"/>
          </a:xfrm>
          <a:prstGeom prst="rect">
            <a:avLst/>
          </a:prstGeom>
          <a:noFill/>
          <a:ln w="9525">
            <a:noFill/>
            <a:miter lim="800000"/>
            <a:headEnd/>
            <a:tailEnd/>
          </a:ln>
        </p:spPr>
        <p:txBody>
          <a:bodyPr>
            <a:spAutoFit/>
          </a:bodyPr>
          <a:lstStyle/>
          <a:p>
            <a:endParaRPr lang="en-US">
              <a:solidFill>
                <a:srgbClr val="3333CC"/>
              </a:solidFill>
            </a:endParaRPr>
          </a:p>
          <a:p>
            <a:endParaRPr lang="en-US">
              <a:solidFill>
                <a:srgbClr val="0066CC"/>
              </a:solidFill>
            </a:endParaRPr>
          </a:p>
        </p:txBody>
      </p:sp>
      <p:sp>
        <p:nvSpPr>
          <p:cNvPr id="532484" name="Text Box 4"/>
          <p:cNvSpPr txBox="1">
            <a:spLocks noChangeArrowheads="1"/>
          </p:cNvSpPr>
          <p:nvPr/>
        </p:nvSpPr>
        <p:spPr bwMode="auto">
          <a:xfrm>
            <a:off x="2757488" y="3829050"/>
            <a:ext cx="3814762" cy="892175"/>
          </a:xfrm>
          <a:prstGeom prst="rect">
            <a:avLst/>
          </a:prstGeom>
          <a:noFill/>
          <a:ln w="9525">
            <a:noFill/>
            <a:miter lim="800000"/>
            <a:headEnd/>
            <a:tailEnd/>
          </a:ln>
        </p:spPr>
        <p:txBody>
          <a:bodyPr>
            <a:spAutoFit/>
          </a:bodyPr>
          <a:lstStyle/>
          <a:p>
            <a:endParaRPr lang="en-US">
              <a:solidFill>
                <a:srgbClr val="3333CC"/>
              </a:solidFill>
            </a:endParaRPr>
          </a:p>
          <a:p>
            <a:endParaRPr lang="en-US" sz="2400"/>
          </a:p>
        </p:txBody>
      </p:sp>
      <p:pic>
        <p:nvPicPr>
          <p:cNvPr id="26630" name="Picture 5"/>
          <p:cNvPicPr>
            <a:picLocks noChangeAspect="1" noChangeArrowheads="1"/>
          </p:cNvPicPr>
          <p:nvPr/>
        </p:nvPicPr>
        <p:blipFill>
          <a:blip r:embed="rId3" cstate="print"/>
          <a:srcRect/>
          <a:stretch>
            <a:fillRect/>
          </a:stretch>
        </p:blipFill>
        <p:spPr bwMode="auto">
          <a:xfrm>
            <a:off x="320675" y="1273175"/>
            <a:ext cx="7993063" cy="42863"/>
          </a:xfrm>
          <a:prstGeom prst="rect">
            <a:avLst/>
          </a:prstGeom>
          <a:noFill/>
          <a:ln w="9525">
            <a:noFill/>
            <a:miter lim="800000"/>
            <a:headEnd/>
            <a:tailEnd/>
          </a:ln>
        </p:spPr>
      </p:pic>
      <p:sp>
        <p:nvSpPr>
          <p:cNvPr id="26631" name="Text Box 6"/>
          <p:cNvSpPr txBox="1">
            <a:spLocks noChangeArrowheads="1"/>
          </p:cNvSpPr>
          <p:nvPr/>
        </p:nvSpPr>
        <p:spPr bwMode="auto">
          <a:xfrm>
            <a:off x="284163" y="1973263"/>
            <a:ext cx="1166812" cy="457200"/>
          </a:xfrm>
          <a:prstGeom prst="rect">
            <a:avLst/>
          </a:prstGeom>
          <a:noFill/>
          <a:ln w="9525">
            <a:noFill/>
            <a:miter lim="800000"/>
            <a:headEnd/>
            <a:tailEnd/>
          </a:ln>
        </p:spPr>
        <p:txBody>
          <a:bodyPr>
            <a:spAutoFit/>
          </a:bodyPr>
          <a:lstStyle/>
          <a:p>
            <a:endParaRPr lang="en-US" sz="2400"/>
          </a:p>
        </p:txBody>
      </p:sp>
      <p:pic>
        <p:nvPicPr>
          <p:cNvPr id="532487" name="Picture 7" descr="email"/>
          <p:cNvPicPr>
            <a:picLocks noChangeAspect="1" noChangeArrowheads="1"/>
          </p:cNvPicPr>
          <p:nvPr/>
        </p:nvPicPr>
        <p:blipFill>
          <a:blip r:embed="rId4" cstate="print"/>
          <a:srcRect/>
          <a:stretch>
            <a:fillRect/>
          </a:stretch>
        </p:blipFill>
        <p:spPr bwMode="auto">
          <a:xfrm>
            <a:off x="498475" y="2478088"/>
            <a:ext cx="1157288" cy="1479550"/>
          </a:xfrm>
          <a:prstGeom prst="rect">
            <a:avLst/>
          </a:prstGeom>
          <a:noFill/>
          <a:ln w="9525">
            <a:noFill/>
            <a:miter lim="800000"/>
            <a:headEnd/>
            <a:tailEnd/>
          </a:ln>
        </p:spPr>
      </p:pic>
      <p:pic>
        <p:nvPicPr>
          <p:cNvPr id="532488" name="Picture 8" descr="cellphone"/>
          <p:cNvPicPr>
            <a:picLocks noChangeAspect="1" noChangeArrowheads="1"/>
          </p:cNvPicPr>
          <p:nvPr/>
        </p:nvPicPr>
        <p:blipFill>
          <a:blip r:embed="rId5" cstate="print"/>
          <a:srcRect/>
          <a:stretch>
            <a:fillRect/>
          </a:stretch>
        </p:blipFill>
        <p:spPr bwMode="auto">
          <a:xfrm>
            <a:off x="7011988" y="2495550"/>
            <a:ext cx="1443037" cy="2474913"/>
          </a:xfrm>
          <a:prstGeom prst="rect">
            <a:avLst/>
          </a:prstGeom>
          <a:noFill/>
          <a:ln w="9525">
            <a:noFill/>
            <a:miter lim="800000"/>
            <a:headEnd/>
            <a:tailEnd/>
          </a:ln>
        </p:spPr>
      </p:pic>
      <p:sp>
        <p:nvSpPr>
          <p:cNvPr id="26634" name="Rectangle 9"/>
          <p:cNvSpPr>
            <a:spLocks noChangeArrowheads="1"/>
          </p:cNvSpPr>
          <p:nvPr/>
        </p:nvSpPr>
        <p:spPr bwMode="auto">
          <a:xfrm>
            <a:off x="1639888" y="2320925"/>
            <a:ext cx="5581650" cy="2462213"/>
          </a:xfrm>
          <a:prstGeom prst="rect">
            <a:avLst/>
          </a:prstGeom>
          <a:noFill/>
          <a:ln w="9525">
            <a:noFill/>
            <a:miter lim="800000"/>
            <a:headEnd/>
            <a:tailEnd/>
          </a:ln>
        </p:spPr>
        <p:txBody>
          <a:bodyPr>
            <a:spAutoFit/>
          </a:bodyPr>
          <a:lstStyle/>
          <a:p>
            <a:pPr algn="ctr"/>
            <a:r>
              <a:rPr lang="en-US" sz="2800">
                <a:solidFill>
                  <a:srgbClr val="002F80"/>
                </a:solidFill>
              </a:rPr>
              <a:t>TSA FWP PROGRAM MANAGER</a:t>
            </a:r>
          </a:p>
          <a:p>
            <a:pPr algn="ctr"/>
            <a:r>
              <a:rPr lang="en-US" sz="2800" i="1"/>
              <a:t>Kimberly Bandy</a:t>
            </a:r>
          </a:p>
          <a:p>
            <a:pPr algn="ctr"/>
            <a:r>
              <a:rPr lang="en-US" sz="2800" i="1"/>
              <a:t>Office: 571-227-2352</a:t>
            </a:r>
          </a:p>
          <a:p>
            <a:pPr algn="ctr"/>
            <a:r>
              <a:rPr lang="en-US" sz="2800" i="1"/>
              <a:t>Cell:  202-306-0293</a:t>
            </a:r>
          </a:p>
          <a:p>
            <a:pPr algn="ctr">
              <a:spcBef>
                <a:spcPct val="50000"/>
              </a:spcBef>
            </a:pPr>
            <a:r>
              <a:rPr lang="en-US" sz="2800"/>
              <a:t>Kimberly.Bandy</a:t>
            </a:r>
            <a:r>
              <a:rPr lang="en-US" sz="2800">
                <a:hlinkClick r:id="rId6"/>
              </a:rPr>
              <a:t>@dhs.gov</a:t>
            </a:r>
            <a:endParaRPr lang="en-US" sz="280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32487"/>
                                        </p:tgtEl>
                                        <p:attrNameLst>
                                          <p:attrName>style.visibility</p:attrName>
                                        </p:attrNameLst>
                                      </p:cBhvr>
                                      <p:to>
                                        <p:strVal val="visible"/>
                                      </p:to>
                                    </p:set>
                                    <p:animEffect transition="in" filter="dissolve">
                                      <p:cBhvr>
                                        <p:cTn id="7" dur="500"/>
                                        <p:tgtEl>
                                          <p:spTgt spid="53248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32488"/>
                                        </p:tgtEl>
                                        <p:attrNameLst>
                                          <p:attrName>style.visibility</p:attrName>
                                        </p:attrNameLst>
                                      </p:cBhvr>
                                      <p:to>
                                        <p:strVal val="visible"/>
                                      </p:to>
                                    </p:set>
                                    <p:animEffect transition="in" filter="dissolve">
                                      <p:cBhvr>
                                        <p:cTn id="12" dur="500"/>
                                        <p:tgtEl>
                                          <p:spTgt spid="532488"/>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nodePh="1">
                                  <p:stCondLst>
                                    <p:cond delay="0"/>
                                  </p:stCondLst>
                                  <p:endCondLst>
                                    <p:cond evt="begin" delay="0">
                                      <p:tn val="15"/>
                                    </p:cond>
                                  </p:endCondLst>
                                  <p:childTnLst>
                                    <p:set>
                                      <p:cBhvr>
                                        <p:cTn id="16" dur="1" fill="hold">
                                          <p:stCondLst>
                                            <p:cond delay="0"/>
                                          </p:stCondLst>
                                        </p:cTn>
                                        <p:tgtEl>
                                          <p:spTgt spid="532483"/>
                                        </p:tgtEl>
                                        <p:attrNameLst>
                                          <p:attrName>style.visibility</p:attrName>
                                        </p:attrNameLst>
                                      </p:cBhvr>
                                      <p:to>
                                        <p:strVal val="visible"/>
                                      </p:to>
                                    </p:set>
                                    <p:anim calcmode="lin" valueType="num">
                                      <p:cBhvr>
                                        <p:cTn id="17" dur="500" fill="hold"/>
                                        <p:tgtEl>
                                          <p:spTgt spid="532483"/>
                                        </p:tgtEl>
                                        <p:attrNameLst>
                                          <p:attrName>ppt_w</p:attrName>
                                        </p:attrNameLst>
                                      </p:cBhvr>
                                      <p:tavLst>
                                        <p:tav tm="0">
                                          <p:val>
                                            <p:fltVal val="0"/>
                                          </p:val>
                                        </p:tav>
                                        <p:tav tm="100000">
                                          <p:val>
                                            <p:strVal val="#ppt_w"/>
                                          </p:val>
                                        </p:tav>
                                      </p:tavLst>
                                    </p:anim>
                                    <p:anim calcmode="lin" valueType="num">
                                      <p:cBhvr>
                                        <p:cTn id="18" dur="500" fill="hold"/>
                                        <p:tgtEl>
                                          <p:spTgt spid="532483"/>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36" fill="hold" grpId="0" nodeType="clickEffect" nodePh="1">
                                  <p:stCondLst>
                                    <p:cond delay="0"/>
                                  </p:stCondLst>
                                  <p:endCondLst>
                                    <p:cond evt="begin" delay="0">
                                      <p:tn val="21"/>
                                    </p:cond>
                                  </p:endCondLst>
                                  <p:childTnLst>
                                    <p:set>
                                      <p:cBhvr>
                                        <p:cTn id="22" dur="1" fill="hold">
                                          <p:stCondLst>
                                            <p:cond delay="0"/>
                                          </p:stCondLst>
                                        </p:cTn>
                                        <p:tgtEl>
                                          <p:spTgt spid="532484"/>
                                        </p:tgtEl>
                                        <p:attrNameLst>
                                          <p:attrName>style.visibility</p:attrName>
                                        </p:attrNameLst>
                                      </p:cBhvr>
                                      <p:to>
                                        <p:strVal val="visible"/>
                                      </p:to>
                                    </p:set>
                                    <p:anim calcmode="lin" valueType="num">
                                      <p:cBhvr>
                                        <p:cTn id="23" dur="500" fill="hold"/>
                                        <p:tgtEl>
                                          <p:spTgt spid="532484"/>
                                        </p:tgtEl>
                                        <p:attrNameLst>
                                          <p:attrName>ppt_w</p:attrName>
                                        </p:attrNameLst>
                                      </p:cBhvr>
                                      <p:tavLst>
                                        <p:tav tm="0">
                                          <p:val>
                                            <p:strVal val="(6*min(max(#ppt_w*#ppt_h,.3),1)-7.4)/-.7*#ppt_w"/>
                                          </p:val>
                                        </p:tav>
                                        <p:tav tm="100000">
                                          <p:val>
                                            <p:strVal val="#ppt_w"/>
                                          </p:val>
                                        </p:tav>
                                      </p:tavLst>
                                    </p:anim>
                                    <p:anim calcmode="lin" valueType="num">
                                      <p:cBhvr>
                                        <p:cTn id="24" dur="500" fill="hold"/>
                                        <p:tgtEl>
                                          <p:spTgt spid="532484"/>
                                        </p:tgtEl>
                                        <p:attrNameLst>
                                          <p:attrName>ppt_h</p:attrName>
                                        </p:attrNameLst>
                                      </p:cBhvr>
                                      <p:tavLst>
                                        <p:tav tm="0">
                                          <p:val>
                                            <p:strVal val="(6*min(max(#ppt_w*#ppt_h,.3),1)-7.4)/-.7*#ppt_h"/>
                                          </p:val>
                                        </p:tav>
                                        <p:tav tm="100000">
                                          <p:val>
                                            <p:strVal val="#ppt_h"/>
                                          </p:val>
                                        </p:tav>
                                      </p:tavLst>
                                    </p:anim>
                                    <p:anim calcmode="lin" valueType="num">
                                      <p:cBhvr>
                                        <p:cTn id="25" dur="500" fill="hold"/>
                                        <p:tgtEl>
                                          <p:spTgt spid="532484"/>
                                        </p:tgtEl>
                                        <p:attrNameLst>
                                          <p:attrName>ppt_x</p:attrName>
                                        </p:attrNameLst>
                                      </p:cBhvr>
                                      <p:tavLst>
                                        <p:tav tm="0">
                                          <p:val>
                                            <p:fltVal val="0.5"/>
                                          </p:val>
                                        </p:tav>
                                        <p:tav tm="100000">
                                          <p:val>
                                            <p:strVal val="#ppt_x"/>
                                          </p:val>
                                        </p:tav>
                                      </p:tavLst>
                                    </p:anim>
                                    <p:anim calcmode="lin" valueType="num">
                                      <p:cBhvr>
                                        <p:cTn id="26" dur="500" fill="hold"/>
                                        <p:tgtEl>
                                          <p:spTgt spid="532484"/>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83" grpId="0" autoUpdateAnimBg="0"/>
      <p:bldP spid="53248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p>
            <a:fld id="{A12AC97B-8331-4C52-B2F6-3AC8435C215B}" type="slidenum">
              <a:rPr lang="en-US" smtClean="0"/>
              <a:pPr/>
              <a:t>3</a:t>
            </a:fld>
            <a:endParaRPr lang="en-US" smtClean="0"/>
          </a:p>
        </p:txBody>
      </p:sp>
      <p:pic>
        <p:nvPicPr>
          <p:cNvPr id="5123" name="Picture 2"/>
          <p:cNvPicPr>
            <a:picLocks noChangeAspect="1" noChangeArrowheads="1"/>
          </p:cNvPicPr>
          <p:nvPr/>
        </p:nvPicPr>
        <p:blipFill>
          <a:blip r:embed="rId3" cstate="print"/>
          <a:srcRect/>
          <a:stretch>
            <a:fillRect/>
          </a:stretch>
        </p:blipFill>
        <p:spPr bwMode="auto">
          <a:xfrm>
            <a:off x="1166813" y="3656013"/>
            <a:ext cx="7083425" cy="100012"/>
          </a:xfrm>
          <a:prstGeom prst="rect">
            <a:avLst/>
          </a:prstGeom>
          <a:noFill/>
          <a:ln w="9525">
            <a:noFill/>
            <a:miter lim="800000"/>
            <a:headEnd/>
            <a:tailEnd/>
          </a:ln>
        </p:spPr>
      </p:pic>
      <p:sp>
        <p:nvSpPr>
          <p:cNvPr id="5124" name="Rectangle 3"/>
          <p:cNvSpPr>
            <a:spLocks noGrp="1" noChangeArrowheads="1"/>
          </p:cNvSpPr>
          <p:nvPr>
            <p:ph type="ctrTitle"/>
          </p:nvPr>
        </p:nvSpPr>
        <p:spPr>
          <a:xfrm>
            <a:off x="695325" y="2770188"/>
            <a:ext cx="8042275" cy="685800"/>
          </a:xfrm>
        </p:spPr>
        <p:txBody>
          <a:bodyPr/>
          <a:lstStyle/>
          <a:p>
            <a:pPr algn="ctr" eaLnBrk="1" hangingPunct="1"/>
            <a:r>
              <a:rPr lang="en-US" sz="3600" i="1" smtClean="0">
                <a:latin typeface="Arial" charset="0"/>
              </a:rPr>
              <a:t/>
            </a:r>
            <a:br>
              <a:rPr lang="en-US" sz="3600" i="1" smtClean="0">
                <a:latin typeface="Arial" charset="0"/>
              </a:rPr>
            </a:br>
            <a:r>
              <a:rPr lang="en-US" sz="3600" i="1" smtClean="0">
                <a:latin typeface="Arial" charset="0"/>
              </a:rPr>
              <a:t>SNAPSHOT: TSA</a:t>
            </a:r>
          </a:p>
        </p:txBody>
      </p: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284163"/>
            <a:ext cx="7772400" cy="279400"/>
          </a:xfrm>
        </p:spPr>
        <p:txBody>
          <a:bodyPr/>
          <a:lstStyle/>
          <a:p>
            <a:pPr eaLnBrk="1" hangingPunct="1"/>
            <a:r>
              <a:rPr lang="en-US" smtClean="0"/>
              <a:t>Background</a:t>
            </a:r>
          </a:p>
        </p:txBody>
      </p:sp>
      <p:sp>
        <p:nvSpPr>
          <p:cNvPr id="6147" name="Rectangle 3"/>
          <p:cNvSpPr>
            <a:spLocks noGrp="1" noChangeArrowheads="1"/>
          </p:cNvSpPr>
          <p:nvPr>
            <p:ph sz="half" idx="1"/>
          </p:nvPr>
        </p:nvSpPr>
        <p:spPr>
          <a:xfrm>
            <a:off x="146050" y="1208088"/>
            <a:ext cx="5149850" cy="4252912"/>
          </a:xfrm>
        </p:spPr>
        <p:txBody>
          <a:bodyPr/>
          <a:lstStyle/>
          <a:p>
            <a:pPr eaLnBrk="1" hangingPunct="1">
              <a:lnSpc>
                <a:spcPct val="90000"/>
              </a:lnSpc>
              <a:buClr>
                <a:srgbClr val="003366"/>
              </a:buClr>
            </a:pPr>
            <a:r>
              <a:rPr lang="en-US" sz="1800" smtClean="0"/>
              <a:t>The ATSA was signed into law in November, 2001 requiring the deployment of Screeners and FAMs as the Federal law enforcement presence to secure and protect the aviation domain.</a:t>
            </a:r>
          </a:p>
          <a:p>
            <a:pPr eaLnBrk="1" hangingPunct="1">
              <a:lnSpc>
                <a:spcPct val="90000"/>
              </a:lnSpc>
              <a:buClr>
                <a:srgbClr val="003366"/>
              </a:buClr>
            </a:pPr>
            <a:endParaRPr lang="en-US" sz="2400" smtClean="0"/>
          </a:p>
          <a:p>
            <a:pPr eaLnBrk="1" hangingPunct="1">
              <a:lnSpc>
                <a:spcPct val="90000"/>
              </a:lnSpc>
              <a:buClr>
                <a:srgbClr val="003366"/>
              </a:buClr>
            </a:pPr>
            <a:r>
              <a:rPr lang="en-US" sz="1800" smtClean="0"/>
              <a:t>We are 65,000 security officers, inspectors, directors, air marshals and managers who protect the nation's transportation systems We look for bombs at checkpoints in airports, we inspect rail cars, we patrol subways with our law enforcement partners, and we work to make all modes of transportation safe</a:t>
            </a:r>
            <a:r>
              <a:rPr lang="en-US" smtClean="0"/>
              <a:t>.</a:t>
            </a:r>
          </a:p>
          <a:p>
            <a:pPr eaLnBrk="1" hangingPunct="1">
              <a:lnSpc>
                <a:spcPct val="90000"/>
              </a:lnSpc>
              <a:buClr>
                <a:srgbClr val="003366"/>
              </a:buClr>
            </a:pPr>
            <a:endParaRPr lang="en-US" smtClean="0"/>
          </a:p>
          <a:p>
            <a:pPr eaLnBrk="1" hangingPunct="1">
              <a:lnSpc>
                <a:spcPct val="90000"/>
              </a:lnSpc>
              <a:buClr>
                <a:srgbClr val="003366"/>
              </a:buClr>
            </a:pPr>
            <a:endParaRPr lang="en-US" smtClean="0"/>
          </a:p>
        </p:txBody>
      </p:sp>
      <p:pic>
        <p:nvPicPr>
          <p:cNvPr id="6148" name="Picture 6"/>
          <p:cNvPicPr>
            <a:picLocks noChangeAspect="1" noChangeArrowheads="1"/>
          </p:cNvPicPr>
          <p:nvPr/>
        </p:nvPicPr>
        <p:blipFill>
          <a:blip r:embed="rId2" cstate="print"/>
          <a:srcRect/>
          <a:stretch>
            <a:fillRect/>
          </a:stretch>
        </p:blipFill>
        <p:spPr bwMode="auto">
          <a:xfrm>
            <a:off x="595313" y="747713"/>
            <a:ext cx="6608762" cy="46037"/>
          </a:xfrm>
          <a:prstGeom prst="rect">
            <a:avLst/>
          </a:prstGeom>
          <a:noFill/>
          <a:ln w="9525">
            <a:noFill/>
            <a:miter lim="800000"/>
            <a:headEnd/>
            <a:tailEnd/>
          </a:ln>
        </p:spPr>
      </p:pic>
      <p:pic>
        <p:nvPicPr>
          <p:cNvPr id="6149" name="Picture 2" descr="http://ohmygov.com/blogs/general_news/tsa-uniform.jpg">
            <a:hlinkClick r:id="rId3"/>
          </p:cNvPr>
          <p:cNvPicPr>
            <a:picLocks noGrp="1" noChangeAspect="1" noChangeArrowheads="1"/>
          </p:cNvPicPr>
          <p:nvPr>
            <p:ph sz="half" idx="2"/>
          </p:nvPr>
        </p:nvPicPr>
        <p:blipFill>
          <a:blip r:embed="rId4" cstate="print"/>
          <a:srcRect/>
          <a:stretch>
            <a:fillRect/>
          </a:stretch>
        </p:blipFill>
        <p:spPr>
          <a:xfrm>
            <a:off x="5392738" y="1371600"/>
            <a:ext cx="3198812" cy="2933700"/>
          </a:xfrm>
        </p:spPr>
      </p:pic>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a:xfrm>
            <a:off x="381000" y="457200"/>
            <a:ext cx="8305800" cy="533400"/>
          </a:xfrm>
          <a:solidFill>
            <a:schemeClr val="bg1"/>
          </a:solidFill>
        </p:spPr>
        <p:txBody>
          <a:bodyPr/>
          <a:lstStyle/>
          <a:p>
            <a:pPr eaLnBrk="1" hangingPunct="1"/>
            <a:r>
              <a:rPr lang="en-US" sz="3600" smtClean="0">
                <a:solidFill>
                  <a:srgbClr val="000066"/>
                </a:solidFill>
                <a:latin typeface="Arial" charset="0"/>
                <a:cs typeface="Times New Roman" pitchFamily="18" charset="0"/>
              </a:rPr>
              <a:t/>
            </a:r>
            <a:br>
              <a:rPr lang="en-US" sz="3600" smtClean="0">
                <a:solidFill>
                  <a:srgbClr val="000066"/>
                </a:solidFill>
                <a:latin typeface="Arial" charset="0"/>
                <a:cs typeface="Times New Roman" pitchFamily="18" charset="0"/>
              </a:rPr>
            </a:br>
            <a:r>
              <a:rPr lang="en-US" smtClean="0"/>
              <a:t>Office of Civil Rights and Liberties</a:t>
            </a:r>
            <a:r>
              <a:rPr lang="en-US" sz="3600" smtClean="0">
                <a:solidFill>
                  <a:srgbClr val="000066"/>
                </a:solidFill>
                <a:cs typeface="Times New Roman" pitchFamily="18" charset="0"/>
              </a:rPr>
              <a:t/>
            </a:r>
            <a:br>
              <a:rPr lang="en-US" sz="3600" smtClean="0">
                <a:solidFill>
                  <a:srgbClr val="000066"/>
                </a:solidFill>
                <a:cs typeface="Times New Roman" pitchFamily="18" charset="0"/>
              </a:rPr>
            </a:br>
            <a:endParaRPr lang="en-US" sz="3600" smtClean="0">
              <a:solidFill>
                <a:srgbClr val="000066"/>
              </a:solidFill>
              <a:cs typeface="Times New Roman" pitchFamily="18" charset="0"/>
            </a:endParaRPr>
          </a:p>
        </p:txBody>
      </p:sp>
      <p:sp>
        <p:nvSpPr>
          <p:cNvPr id="7171" name="Slide Number Placeholder 5"/>
          <p:cNvSpPr>
            <a:spLocks noGrp="1"/>
          </p:cNvSpPr>
          <p:nvPr>
            <p:ph type="sldNum" sz="quarter" idx="12"/>
          </p:nvPr>
        </p:nvSpPr>
        <p:spPr>
          <a:xfrm>
            <a:off x="5656263" y="6248400"/>
            <a:ext cx="3487737" cy="457200"/>
          </a:xfrm>
          <a:noFill/>
        </p:spPr>
        <p:txBody>
          <a:bodyPr/>
          <a:lstStyle/>
          <a:p>
            <a:fld id="{6F13F3F2-5501-471C-BE6D-C0C25C5A28A2}" type="slidenum">
              <a:rPr lang="en-US"/>
              <a:pPr/>
              <a:t>5</a:t>
            </a:fld>
            <a:endParaRPr lang="en-US"/>
          </a:p>
        </p:txBody>
      </p:sp>
      <p:pic>
        <p:nvPicPr>
          <p:cNvPr id="7172" name="Picture 1053"/>
          <p:cNvPicPr>
            <a:picLocks noChangeAspect="1" noChangeArrowheads="1"/>
          </p:cNvPicPr>
          <p:nvPr/>
        </p:nvPicPr>
        <p:blipFill>
          <a:blip r:embed="rId3" cstate="print"/>
          <a:srcRect/>
          <a:stretch>
            <a:fillRect/>
          </a:stretch>
        </p:blipFill>
        <p:spPr bwMode="auto">
          <a:xfrm>
            <a:off x="1219200" y="1066800"/>
            <a:ext cx="6918325" cy="69850"/>
          </a:xfrm>
          <a:prstGeom prst="rect">
            <a:avLst/>
          </a:prstGeom>
          <a:noFill/>
          <a:ln w="9525">
            <a:noFill/>
            <a:miter lim="800000"/>
            <a:headEnd/>
            <a:tailEnd/>
          </a:ln>
        </p:spPr>
      </p:pic>
      <p:sp>
        <p:nvSpPr>
          <p:cNvPr id="7173" name="Rectangle 19"/>
          <p:cNvSpPr>
            <a:spLocks noChangeArrowheads="1"/>
          </p:cNvSpPr>
          <p:nvPr/>
        </p:nvSpPr>
        <p:spPr bwMode="auto">
          <a:xfrm>
            <a:off x="474663" y="1725613"/>
            <a:ext cx="7815262" cy="2678112"/>
          </a:xfrm>
          <a:prstGeom prst="rect">
            <a:avLst/>
          </a:prstGeom>
          <a:noFill/>
          <a:ln w="9525">
            <a:noFill/>
            <a:miter lim="800000"/>
            <a:headEnd/>
            <a:tailEnd/>
          </a:ln>
        </p:spPr>
        <p:txBody>
          <a:bodyPr>
            <a:spAutoFit/>
          </a:bodyPr>
          <a:lstStyle/>
          <a:p>
            <a:endParaRPr lang="en-US">
              <a:solidFill>
                <a:schemeClr val="bg2"/>
              </a:solidFill>
            </a:endParaRPr>
          </a:p>
          <a:p>
            <a:r>
              <a:rPr lang="en-US"/>
              <a:t>The Transportation Security Administration's Office of Civil Rights and Liberties aims to ensure that </a:t>
            </a:r>
            <a:r>
              <a:rPr lang="en-US" b="1"/>
              <a:t>all employees and the public </a:t>
            </a:r>
            <a:r>
              <a:rPr lang="en-US"/>
              <a:t>are treated in a fair and lawful manner without regard to race, color, national origin, religion, age, gender, disability, sexual orientation, parental status, or genetic information. </a:t>
            </a:r>
          </a:p>
          <a:p>
            <a:endParaRPr lang="en-US"/>
          </a:p>
          <a:p>
            <a:r>
              <a:rPr lang="en-US"/>
              <a:t>With TSA's “</a:t>
            </a:r>
            <a:r>
              <a:rPr lang="en-US" b="1"/>
              <a:t>zero tolerance</a:t>
            </a:r>
            <a:r>
              <a:rPr lang="en-US"/>
              <a:t>” for harassment, illegal discrimination, and retaliation, our office helps the agency recognize and respect the social and cultural backgrounds of our staff and customers. These efforts ultimately improve our nation's security. </a:t>
            </a:r>
          </a:p>
          <a:p>
            <a:endParaRPr lang="en-US" sz="2400"/>
          </a:p>
        </p:txBody>
      </p:sp>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46075" y="0"/>
            <a:ext cx="8797925" cy="1066800"/>
          </a:xfrm>
        </p:spPr>
        <p:txBody>
          <a:bodyPr/>
          <a:lstStyle/>
          <a:p>
            <a:pPr eaLnBrk="1" hangingPunct="1">
              <a:defRPr/>
            </a:pPr>
            <a:r>
              <a:rPr lang="en-US" sz="3600" i="1" dirty="0" smtClean="0">
                <a:solidFill>
                  <a:schemeClr val="accent6"/>
                </a:solidFill>
                <a:latin typeface="Arial" charset="0"/>
              </a:rPr>
              <a:t>DMOD - Primary Role and Services</a:t>
            </a:r>
          </a:p>
        </p:txBody>
      </p:sp>
      <p:sp>
        <p:nvSpPr>
          <p:cNvPr id="8195" name="Rectangle 56"/>
          <p:cNvSpPr>
            <a:spLocks noChangeArrowheads="1"/>
          </p:cNvSpPr>
          <p:nvPr/>
        </p:nvSpPr>
        <p:spPr bwMode="auto">
          <a:xfrm>
            <a:off x="533400" y="1143000"/>
            <a:ext cx="8147050" cy="369888"/>
          </a:xfrm>
          <a:prstGeom prst="rect">
            <a:avLst/>
          </a:prstGeom>
          <a:noFill/>
          <a:ln w="9525">
            <a:noFill/>
            <a:miter lim="800000"/>
            <a:headEnd/>
            <a:tailEnd/>
          </a:ln>
        </p:spPr>
        <p:txBody>
          <a:bodyPr>
            <a:spAutoFit/>
          </a:bodyPr>
          <a:lstStyle/>
          <a:p>
            <a:pPr>
              <a:spcBef>
                <a:spcPct val="50000"/>
              </a:spcBef>
            </a:pPr>
            <a:r>
              <a:rPr lang="en-US" sz="1800">
                <a:solidFill>
                  <a:srgbClr val="002F80"/>
                </a:solidFill>
              </a:rPr>
              <a:t>Provide EEO operation services directly to TSA field components designed to:</a:t>
            </a:r>
          </a:p>
        </p:txBody>
      </p:sp>
      <p:sp>
        <p:nvSpPr>
          <p:cNvPr id="8196" name="Text Box 60"/>
          <p:cNvSpPr txBox="1">
            <a:spLocks noChangeArrowheads="1"/>
          </p:cNvSpPr>
          <p:nvPr/>
        </p:nvSpPr>
        <p:spPr bwMode="auto">
          <a:xfrm>
            <a:off x="474663" y="1638300"/>
            <a:ext cx="8220075" cy="3125788"/>
          </a:xfrm>
          <a:prstGeom prst="rect">
            <a:avLst/>
          </a:prstGeom>
          <a:noFill/>
          <a:ln w="9525">
            <a:noFill/>
            <a:miter lim="800000"/>
            <a:headEnd/>
            <a:tailEnd/>
          </a:ln>
        </p:spPr>
        <p:txBody>
          <a:bodyPr>
            <a:spAutoFit/>
          </a:bodyPr>
          <a:lstStyle/>
          <a:p>
            <a:pPr>
              <a:buFontTx/>
              <a:buChar char="•"/>
            </a:pPr>
            <a:r>
              <a:rPr lang="en-US">
                <a:solidFill>
                  <a:srgbClr val="000000"/>
                </a:solidFill>
              </a:rPr>
              <a:t>  Promote the TSA strategic goal of  achieving a diverse</a:t>
            </a:r>
          </a:p>
          <a:p>
            <a:r>
              <a:rPr lang="en-US">
                <a:solidFill>
                  <a:srgbClr val="000000"/>
                </a:solidFill>
              </a:rPr>
              <a:t>   workforce through </a:t>
            </a:r>
            <a:r>
              <a:rPr lang="en-US" b="1">
                <a:solidFill>
                  <a:srgbClr val="000000"/>
                </a:solidFill>
              </a:rPr>
              <a:t>special emphasis programs,</a:t>
            </a:r>
            <a:r>
              <a:rPr lang="en-US">
                <a:solidFill>
                  <a:srgbClr val="000000"/>
                </a:solidFill>
              </a:rPr>
              <a:t> outreach  </a:t>
            </a:r>
          </a:p>
          <a:p>
            <a:r>
              <a:rPr lang="en-US">
                <a:solidFill>
                  <a:srgbClr val="000000"/>
                </a:solidFill>
              </a:rPr>
              <a:t>   projects and partnering activities.</a:t>
            </a:r>
          </a:p>
          <a:p>
            <a:endParaRPr lang="en-US">
              <a:solidFill>
                <a:srgbClr val="000000"/>
              </a:solidFill>
            </a:endParaRPr>
          </a:p>
          <a:p>
            <a:pPr>
              <a:buFontTx/>
              <a:buChar char="•"/>
            </a:pPr>
            <a:r>
              <a:rPr lang="en-US">
                <a:solidFill>
                  <a:srgbClr val="000000"/>
                </a:solidFill>
              </a:rPr>
              <a:t>  Provide advice, training and technical guidance to field</a:t>
            </a:r>
          </a:p>
          <a:p>
            <a:r>
              <a:rPr lang="en-US">
                <a:solidFill>
                  <a:srgbClr val="000000"/>
                </a:solidFill>
              </a:rPr>
              <a:t>   component operations, FAMS, and HQ officials on </a:t>
            </a:r>
          </a:p>
          <a:p>
            <a:r>
              <a:rPr lang="en-US">
                <a:solidFill>
                  <a:srgbClr val="000000"/>
                </a:solidFill>
              </a:rPr>
              <a:t>   Federal EEO laws and policy.</a:t>
            </a:r>
          </a:p>
          <a:p>
            <a:endParaRPr lang="en-US">
              <a:solidFill>
                <a:srgbClr val="000000"/>
              </a:solidFill>
            </a:endParaRPr>
          </a:p>
          <a:p>
            <a:pPr>
              <a:buFontTx/>
              <a:buChar char="•"/>
            </a:pPr>
            <a:r>
              <a:rPr lang="en-US">
                <a:solidFill>
                  <a:srgbClr val="000000"/>
                </a:solidFill>
              </a:rPr>
              <a:t>  Support management’s role and responsibility for resolving </a:t>
            </a:r>
          </a:p>
          <a:p>
            <a:r>
              <a:rPr lang="en-US">
                <a:solidFill>
                  <a:srgbClr val="000000"/>
                </a:solidFill>
              </a:rPr>
              <a:t>   EEO and civil rights matters concerning allegations of </a:t>
            </a:r>
          </a:p>
          <a:p>
            <a:r>
              <a:rPr lang="en-US">
                <a:solidFill>
                  <a:srgbClr val="000000"/>
                </a:solidFill>
              </a:rPr>
              <a:t>   unlawful discrimination and harassment</a:t>
            </a:r>
            <a:r>
              <a:rPr lang="en-US"/>
              <a:t> </a:t>
            </a:r>
            <a:r>
              <a:rPr lang="en-US">
                <a:solidFill>
                  <a:srgbClr val="000000"/>
                </a:solidFill>
              </a:rPr>
              <a:t>through training,</a:t>
            </a:r>
          </a:p>
          <a:p>
            <a:r>
              <a:rPr lang="en-US">
                <a:solidFill>
                  <a:srgbClr val="000000"/>
                </a:solidFill>
              </a:rPr>
              <a:t>   coaching, and on-line information/tool-kit.</a:t>
            </a:r>
          </a:p>
        </p:txBody>
      </p:sp>
      <p:pic>
        <p:nvPicPr>
          <p:cNvPr id="8197" name="Picture 61"/>
          <p:cNvPicPr>
            <a:picLocks noChangeAspect="1" noChangeArrowheads="1"/>
          </p:cNvPicPr>
          <p:nvPr/>
        </p:nvPicPr>
        <p:blipFill>
          <a:blip r:embed="rId3" cstate="print"/>
          <a:srcRect/>
          <a:stretch>
            <a:fillRect/>
          </a:stretch>
        </p:blipFill>
        <p:spPr bwMode="auto">
          <a:xfrm>
            <a:off x="1295400" y="914400"/>
            <a:ext cx="6858000" cy="74613"/>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a:xfrm>
            <a:off x="6602413" y="6400800"/>
            <a:ext cx="2362200" cy="457200"/>
          </a:xfrm>
          <a:noFill/>
        </p:spPr>
        <p:txBody>
          <a:bodyPr/>
          <a:lstStyle/>
          <a:p>
            <a:fld id="{4E50EF88-4AA8-4B87-A014-34083176F93D}" type="slidenum">
              <a:rPr lang="en-US"/>
              <a:pPr/>
              <a:t>7</a:t>
            </a:fld>
            <a:endParaRPr lang="en-US"/>
          </a:p>
        </p:txBody>
      </p:sp>
      <p:sp>
        <p:nvSpPr>
          <p:cNvPr id="9219" name="Rectangle 2"/>
          <p:cNvSpPr>
            <a:spLocks noGrp="1" noChangeArrowheads="1"/>
          </p:cNvSpPr>
          <p:nvPr>
            <p:ph type="title"/>
          </p:nvPr>
        </p:nvSpPr>
        <p:spPr>
          <a:xfrm>
            <a:off x="1371600" y="196850"/>
            <a:ext cx="7772400" cy="576263"/>
          </a:xfrm>
          <a:noFill/>
        </p:spPr>
        <p:txBody>
          <a:bodyPr anchor="t"/>
          <a:lstStyle/>
          <a:p>
            <a:pPr>
              <a:lnSpc>
                <a:spcPct val="85000"/>
              </a:lnSpc>
            </a:pPr>
            <a:r>
              <a:rPr lang="en-US" sz="3600" smtClean="0">
                <a:solidFill>
                  <a:schemeClr val="bg1"/>
                </a:solidFill>
                <a:latin typeface="Arial" charset="0"/>
                <a:cs typeface="Times New Roman" pitchFamily="18" charset="0"/>
              </a:rPr>
              <a:t>Office of Civil Rights &amp; Liberties</a:t>
            </a:r>
            <a:endParaRPr lang="en-US" sz="3600" smtClean="0">
              <a:solidFill>
                <a:schemeClr val="bg1"/>
              </a:solidFill>
              <a:latin typeface="Arial" charset="0"/>
            </a:endParaRPr>
          </a:p>
        </p:txBody>
      </p:sp>
      <p:pic>
        <p:nvPicPr>
          <p:cNvPr id="9220" name="Picture 1080"/>
          <p:cNvPicPr>
            <a:picLocks noChangeAspect="1" noChangeArrowheads="1"/>
          </p:cNvPicPr>
          <p:nvPr/>
        </p:nvPicPr>
        <p:blipFill>
          <a:blip r:embed="rId3" cstate="print"/>
          <a:srcRect/>
          <a:stretch>
            <a:fillRect/>
          </a:stretch>
        </p:blipFill>
        <p:spPr bwMode="auto">
          <a:xfrm>
            <a:off x="-1219200" y="-715963"/>
            <a:ext cx="11277600" cy="9021763"/>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336550"/>
            <a:ext cx="7772400" cy="484188"/>
          </a:xfrm>
        </p:spPr>
        <p:txBody>
          <a:bodyPr/>
          <a:lstStyle/>
          <a:p>
            <a:pPr eaLnBrk="1" hangingPunct="1"/>
            <a:r>
              <a:rPr lang="en-US" smtClean="0"/>
              <a:t>Research</a:t>
            </a:r>
          </a:p>
        </p:txBody>
      </p:sp>
      <p:sp>
        <p:nvSpPr>
          <p:cNvPr id="10243" name="Rectangle 3"/>
          <p:cNvSpPr>
            <a:spLocks noGrp="1" noChangeArrowheads="1"/>
          </p:cNvSpPr>
          <p:nvPr>
            <p:ph type="body" idx="1"/>
          </p:nvPr>
        </p:nvSpPr>
        <p:spPr>
          <a:xfrm>
            <a:off x="309563" y="1103313"/>
            <a:ext cx="8629650" cy="4518025"/>
          </a:xfrm>
          <a:noFill/>
        </p:spPr>
        <p:txBody>
          <a:bodyPr/>
          <a:lstStyle/>
          <a:p>
            <a:pPr eaLnBrk="1" hangingPunct="1">
              <a:buClr>
                <a:srgbClr val="003366"/>
              </a:buClr>
            </a:pPr>
            <a:r>
              <a:rPr lang="en-US" smtClean="0"/>
              <a:t>Women are greatly outnumbered by men in federal law enforcement careers (Reaves &amp; Bauer, 2003).  </a:t>
            </a:r>
          </a:p>
          <a:p>
            <a:pPr lvl="1" eaLnBrk="1" hangingPunct="1">
              <a:buClr>
                <a:srgbClr val="003366"/>
              </a:buClr>
            </a:pPr>
            <a:endParaRPr lang="en-US" smtClean="0"/>
          </a:p>
          <a:p>
            <a:pPr lvl="1" eaLnBrk="1" hangingPunct="1">
              <a:buClr>
                <a:srgbClr val="003366"/>
              </a:buClr>
              <a:buFont typeface="Wingdings" pitchFamily="2" charset="2"/>
              <a:buChar char="Ø"/>
            </a:pPr>
            <a:r>
              <a:rPr lang="en-US" smtClean="0"/>
              <a:t>Women accounted for just 14.8% of sworn federal law enforcement officers in 2002 and 16.1% in 2004 (Reaves &amp; Bauer, 2003; Reaves, 2006).  </a:t>
            </a:r>
          </a:p>
          <a:p>
            <a:pPr lvl="1" eaLnBrk="1" hangingPunct="1">
              <a:buClr>
                <a:srgbClr val="003366"/>
              </a:buClr>
              <a:buFont typeface="Wingdings" pitchFamily="2" charset="2"/>
              <a:buChar char="Ø"/>
            </a:pPr>
            <a:r>
              <a:rPr lang="en-US" smtClean="0"/>
              <a:t>Women comprise 5% of the FAMs workforce</a:t>
            </a:r>
          </a:p>
          <a:p>
            <a:pPr lvl="1" eaLnBrk="1" hangingPunct="1">
              <a:buClr>
                <a:srgbClr val="003366"/>
              </a:buClr>
            </a:pPr>
            <a:endParaRPr lang="en-US" smtClean="0"/>
          </a:p>
          <a:p>
            <a:pPr eaLnBrk="1" hangingPunct="1">
              <a:buClr>
                <a:srgbClr val="003366"/>
              </a:buClr>
            </a:pPr>
            <a:r>
              <a:rPr lang="en-US" smtClean="0"/>
              <a:t>The majority of research focuses on state and local police -- very little research has been conducted on women in </a:t>
            </a:r>
            <a:r>
              <a:rPr lang="en-US" u="sng" smtClean="0"/>
              <a:t>federal</a:t>
            </a:r>
            <a:r>
              <a:rPr lang="en-US" smtClean="0"/>
              <a:t> law enforcement.  </a:t>
            </a:r>
          </a:p>
        </p:txBody>
      </p:sp>
      <p:pic>
        <p:nvPicPr>
          <p:cNvPr id="10244" name="Picture 5"/>
          <p:cNvPicPr>
            <a:picLocks noChangeAspect="1" noChangeArrowheads="1"/>
          </p:cNvPicPr>
          <p:nvPr/>
        </p:nvPicPr>
        <p:blipFill>
          <a:blip r:embed="rId2" cstate="print"/>
          <a:srcRect/>
          <a:stretch>
            <a:fillRect/>
          </a:stretch>
        </p:blipFill>
        <p:spPr bwMode="auto">
          <a:xfrm>
            <a:off x="0" y="939800"/>
            <a:ext cx="9144000" cy="11112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p>
            <a:fld id="{07F8AFB7-0FDD-4966-8CFF-3FBE0410AB6C}" type="slidenum">
              <a:rPr lang="en-US" smtClean="0"/>
              <a:pPr/>
              <a:t>9</a:t>
            </a:fld>
            <a:endParaRPr lang="en-US" smtClean="0"/>
          </a:p>
        </p:txBody>
      </p:sp>
      <p:pic>
        <p:nvPicPr>
          <p:cNvPr id="11267" name="Picture 2"/>
          <p:cNvPicPr>
            <a:picLocks noChangeAspect="1" noChangeArrowheads="1"/>
          </p:cNvPicPr>
          <p:nvPr/>
        </p:nvPicPr>
        <p:blipFill>
          <a:blip r:embed="rId3" cstate="print"/>
          <a:srcRect/>
          <a:stretch>
            <a:fillRect/>
          </a:stretch>
        </p:blipFill>
        <p:spPr bwMode="auto">
          <a:xfrm>
            <a:off x="1166813" y="3656013"/>
            <a:ext cx="7083425" cy="100012"/>
          </a:xfrm>
          <a:prstGeom prst="rect">
            <a:avLst/>
          </a:prstGeom>
          <a:noFill/>
          <a:ln w="9525">
            <a:noFill/>
            <a:miter lim="800000"/>
            <a:headEnd/>
            <a:tailEnd/>
          </a:ln>
        </p:spPr>
      </p:pic>
      <p:sp>
        <p:nvSpPr>
          <p:cNvPr id="11268" name="Rectangle 3"/>
          <p:cNvSpPr>
            <a:spLocks noGrp="1" noChangeArrowheads="1"/>
          </p:cNvSpPr>
          <p:nvPr>
            <p:ph type="ctrTitle"/>
          </p:nvPr>
        </p:nvSpPr>
        <p:spPr>
          <a:xfrm>
            <a:off x="695325" y="1855788"/>
            <a:ext cx="8042275" cy="1317625"/>
          </a:xfrm>
        </p:spPr>
        <p:txBody>
          <a:bodyPr/>
          <a:lstStyle/>
          <a:p>
            <a:pPr algn="ctr" eaLnBrk="1" hangingPunct="1"/>
            <a:r>
              <a:rPr lang="en-US" sz="3600" i="1" smtClean="0">
                <a:latin typeface="Arial" charset="0"/>
              </a:rPr>
              <a:t/>
            </a:r>
            <a:br>
              <a:rPr lang="en-US" sz="3600" i="1" smtClean="0">
                <a:latin typeface="Arial" charset="0"/>
              </a:rPr>
            </a:br>
            <a:r>
              <a:rPr lang="en-US" sz="3600" i="1" smtClean="0">
                <a:latin typeface="Arial" charset="0"/>
              </a:rPr>
              <a:t>Federal Women Program</a:t>
            </a:r>
            <a:br>
              <a:rPr lang="en-US" sz="3600" i="1" smtClean="0">
                <a:latin typeface="Arial" charset="0"/>
              </a:rPr>
            </a:br>
            <a:r>
              <a:rPr lang="en-US" sz="3600" i="1" smtClean="0">
                <a:latin typeface="Arial" charset="0"/>
              </a:rPr>
              <a:t>Focus and Goals</a:t>
            </a:r>
            <a:br>
              <a:rPr lang="en-US" sz="3600" i="1" smtClean="0">
                <a:latin typeface="Arial" charset="0"/>
              </a:rPr>
            </a:br>
            <a:endParaRPr lang="en-US" sz="3600" i="1" smtClean="0">
              <a:latin typeface="Arial" charset="0"/>
            </a:endParaRPr>
          </a:p>
        </p:txBody>
      </p:sp>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44570</TotalTime>
  <Words>1387</Words>
  <Application>Microsoft Office PowerPoint</Application>
  <PresentationFormat>On-screen Show (4:3)</PresentationFormat>
  <Paragraphs>237</Paragraphs>
  <Slides>24</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Times New Roman</vt:lpstr>
      <vt:lpstr>Arial</vt:lpstr>
      <vt:lpstr>Wingdings</vt:lpstr>
      <vt:lpstr>Default Design</vt:lpstr>
      <vt:lpstr>Office of Civil Rights and Liberties   </vt:lpstr>
      <vt:lpstr>Objectives</vt:lpstr>
      <vt:lpstr> SNAPSHOT: TSA</vt:lpstr>
      <vt:lpstr>Background</vt:lpstr>
      <vt:lpstr> Office of Civil Rights and Liberties </vt:lpstr>
      <vt:lpstr>DMOD - Primary Role and Services</vt:lpstr>
      <vt:lpstr>Office of Civil Rights &amp; Liberties</vt:lpstr>
      <vt:lpstr>Research</vt:lpstr>
      <vt:lpstr> Federal Women Program Focus and Goals </vt:lpstr>
      <vt:lpstr>FWP Program </vt:lpstr>
      <vt:lpstr>Resource Allocation Plan</vt:lpstr>
      <vt:lpstr>ACCOUNTABILITY </vt:lpstr>
      <vt:lpstr> SNAPSHOT: TSA FWP Program Highlights</vt:lpstr>
      <vt:lpstr>General Health of TSA As Reflected in MD-715 Report</vt:lpstr>
      <vt:lpstr>General Health of TSA FY08 MD-715 Report</vt:lpstr>
      <vt:lpstr>Successful FWP and TSA FWP Program  </vt:lpstr>
      <vt:lpstr>Office of Civil Rights &amp; Liberties</vt:lpstr>
      <vt:lpstr>Successful FWP  and TSA FWP Program Next Steps….  </vt:lpstr>
      <vt:lpstr>Slide 19</vt:lpstr>
      <vt:lpstr>Slide 20</vt:lpstr>
      <vt:lpstr>Slide 21</vt:lpstr>
      <vt:lpstr>Slide 22</vt:lpstr>
      <vt:lpstr>Slide 23</vt:lpstr>
      <vt:lpstr> CONTACT INFO</vt:lpstr>
    </vt:vector>
  </TitlesOfParts>
  <Company>TSA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Transportation Security Administration</dc:creator>
  <cp:lastModifiedBy>Ontario</cp:lastModifiedBy>
  <cp:revision>719</cp:revision>
  <dcterms:created xsi:type="dcterms:W3CDTF">2004-01-12T20:18:33Z</dcterms:created>
  <dcterms:modified xsi:type="dcterms:W3CDTF">2010-10-20T17:55:10Z</dcterms:modified>
</cp:coreProperties>
</file>